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jpg" ContentType="image/jpeg"/>
  <Default Extension="sldx" ContentType="application/vnd.openxmlformats-officedocument.presentationml.slide"/>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6" r:id="rId2"/>
    <p:sldId id="313" r:id="rId3"/>
    <p:sldId id="308" r:id="rId4"/>
    <p:sldId id="309" r:id="rId5"/>
    <p:sldId id="310" r:id="rId6"/>
    <p:sldId id="312" r:id="rId7"/>
    <p:sldId id="302" r:id="rId8"/>
    <p:sldId id="303" r:id="rId9"/>
    <p:sldId id="257" r:id="rId10"/>
    <p:sldId id="275" r:id="rId11"/>
    <p:sldId id="276" r:id="rId12"/>
    <p:sldId id="314" r:id="rId13"/>
    <p:sldId id="306" r:id="rId14"/>
    <p:sldId id="307" r:id="rId15"/>
    <p:sldId id="258" r:id="rId16"/>
    <p:sldId id="285" r:id="rId17"/>
    <p:sldId id="277" r:id="rId18"/>
    <p:sldId id="265" r:id="rId19"/>
    <p:sldId id="279" r:id="rId20"/>
    <p:sldId id="286" r:id="rId21"/>
    <p:sldId id="297" r:id="rId22"/>
    <p:sldId id="298" r:id="rId23"/>
    <p:sldId id="299" r:id="rId24"/>
    <p:sldId id="294" r:id="rId25"/>
    <p:sldId id="290" r:id="rId26"/>
    <p:sldId id="280" r:id="rId27"/>
    <p:sldId id="291" r:id="rId28"/>
    <p:sldId id="293" r:id="rId29"/>
    <p:sldId id="292" r:id="rId30"/>
    <p:sldId id="296" r:id="rId31"/>
    <p:sldId id="272" r:id="rId32"/>
    <p:sldId id="273" r:id="rId33"/>
    <p:sldId id="288" r:id="rId34"/>
    <p:sldId id="274" r:id="rId35"/>
    <p:sldId id="295"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3896" autoAdjust="0"/>
  </p:normalViewPr>
  <p:slideViewPr>
    <p:cSldViewPr>
      <p:cViewPr varScale="1">
        <p:scale>
          <a:sx n="62" d="100"/>
          <a:sy n="62" d="100"/>
        </p:scale>
        <p:origin x="-1963" y="-77"/>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5059"/>
    </p:cViewPr>
  </p:sorterViewPr>
  <p:notesViewPr>
    <p:cSldViewPr>
      <p:cViewPr varScale="1">
        <p:scale>
          <a:sx n="65" d="100"/>
          <a:sy n="65" d="100"/>
        </p:scale>
        <p:origin x="-308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10E35A-8224-4CC3-B150-DD23533C22F0}" type="datetimeFigureOut">
              <a:rPr lang="en-US" smtClean="0"/>
              <a:pPr/>
              <a:t>3/14/2016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C14ECA-DA45-403E-AD04-D81B3AFFBB63}" type="slidenum">
              <a:rPr lang="en-US" smtClean="0"/>
              <a:pPr/>
              <a:t>‹#›</a:t>
            </a:fld>
            <a:endParaRPr lang="en-US" dirty="0"/>
          </a:p>
        </p:txBody>
      </p:sp>
    </p:spTree>
    <p:extLst>
      <p:ext uri="{BB962C8B-B14F-4D97-AF65-F5344CB8AC3E}">
        <p14:creationId xmlns:p14="http://schemas.microsoft.com/office/powerpoint/2010/main" val="22645701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opinionator.blogs.nytimes.com/category/errol-morris/?module=BlogCategory&amp;version=Blog%20Post&amp;action=Click&amp;contentCollection=Opinion&amp;pgtype=Blogs&amp;region=Header"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opinionator.blogs.nytimes.com/category/errol-morris/?module=BlogCategory&amp;version=Blog%20Post&amp;action=Click&amp;contentCollection=Opinion&amp;pgtype=Blogs&amp;region=Header"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 we walk in the LIGHT…..”</a:t>
            </a:r>
          </a:p>
          <a:p>
            <a:endParaRPr lang="en-US" dirty="0" smtClean="0"/>
          </a:p>
          <a:p>
            <a:r>
              <a:rPr lang="en-US" dirty="0" smtClean="0"/>
              <a:t>I am honored to be among you all today.</a:t>
            </a:r>
          </a:p>
          <a:p>
            <a:endParaRPr lang="en-US" dirty="0" smtClean="0"/>
          </a:p>
          <a:p>
            <a:r>
              <a:rPr lang="en-US" dirty="0" smtClean="0"/>
              <a:t>I grew up in Texas and  got to play all four sports: Football, Basketball, Baseball,</a:t>
            </a:r>
            <a:r>
              <a:rPr lang="en-US" baseline="0" dirty="0" smtClean="0"/>
              <a:t> and Spring Football.</a:t>
            </a:r>
          </a:p>
          <a:p>
            <a:endParaRPr lang="en-US" dirty="0" smtClean="0"/>
          </a:p>
          <a:p>
            <a:r>
              <a:rPr lang="en-US" dirty="0" smtClean="0"/>
              <a:t>I was commissioned through</a:t>
            </a:r>
            <a:r>
              <a:rPr lang="en-US" baseline="0" dirty="0" smtClean="0"/>
              <a:t> USNA.  Graduating a long time ago.  I got to command 2 ships: USS ROBERT E PEARY a frigate out of Pearl Harbor and USS SOUTH CAROLINA the last nuclear powered cruiser.  I was RO on CVN70 then Served as </a:t>
            </a:r>
            <a:r>
              <a:rPr lang="en-US" baseline="0" dirty="0" err="1" smtClean="0"/>
              <a:t>ACOS</a:t>
            </a:r>
            <a:r>
              <a:rPr lang="en-US" baseline="0" dirty="0" smtClean="0"/>
              <a:t> for Ops in Bahrain for </a:t>
            </a:r>
            <a:r>
              <a:rPr lang="en-US" baseline="0" dirty="0" err="1" smtClean="0"/>
              <a:t>NAVCENT</a:t>
            </a:r>
            <a:r>
              <a:rPr lang="en-US" baseline="0" dirty="0" smtClean="0"/>
              <a:t> and Fifth Fleet in the mid-90s. I taught at SWOS, </a:t>
            </a:r>
            <a:r>
              <a:rPr lang="en-US" baseline="0" dirty="0" err="1" smtClean="0"/>
              <a:t>SOSMRC</a:t>
            </a:r>
            <a:r>
              <a:rPr lang="en-US" baseline="0" dirty="0" smtClean="0"/>
              <a:t>, and the National War College. </a:t>
            </a:r>
          </a:p>
          <a:p>
            <a:endParaRPr lang="en-US" baseline="0" dirty="0" smtClean="0"/>
          </a:p>
          <a:p>
            <a:r>
              <a:rPr lang="en-US" baseline="0" dirty="0" smtClean="0"/>
              <a:t>I now work at NWDC trying to help people understand the “NMETL” and playing Strike Group 360.  </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My terminal degree is in Organization and Management - specialty in Leadership… Dissertation called : </a:t>
            </a:r>
            <a:r>
              <a:rPr lang="en-US" sz="1200" kern="1200" dirty="0" smtClean="0">
                <a:solidFill>
                  <a:schemeClr val="tx1"/>
                </a:solidFill>
                <a:effectLst/>
                <a:latin typeface="+mn-lt"/>
                <a:ea typeface="+mn-ea"/>
                <a:cs typeface="+mn-cs"/>
              </a:rPr>
              <a:t>MORE THAN A CAPABLE MARINER: COMMAND AT SEA IN THE 21ST CENTURY- VIEWS FROM THE BRIDGE</a:t>
            </a:r>
          </a:p>
          <a:p>
            <a:endParaRPr lang="en-US" sz="1200" kern="1200" dirty="0" smtClean="0">
              <a:solidFill>
                <a:schemeClr val="tx1"/>
              </a:solidFill>
              <a:effectLst/>
              <a:latin typeface="+mn-lt"/>
              <a:ea typeface="+mn-ea"/>
              <a:cs typeface="+mn-cs"/>
            </a:endParaRPr>
          </a:p>
          <a:p>
            <a:r>
              <a:rPr lang="en-US" sz="1200" kern="1200" dirty="0" err="1" smtClean="0">
                <a:solidFill>
                  <a:schemeClr val="tx1"/>
                </a:solidFill>
                <a:effectLst/>
                <a:latin typeface="+mn-lt"/>
                <a:ea typeface="+mn-ea"/>
                <a:cs typeface="+mn-cs"/>
              </a:rPr>
              <a:t>www.lightleadershipinstitute.org</a:t>
            </a:r>
            <a:endParaRPr lang="en-US" sz="1200" kern="120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88C14ECA-DA45-403E-AD04-D81B3AFFBB63}" type="slidenum">
              <a:rPr lang="en-US" smtClean="0"/>
              <a:pPr/>
              <a:t>1</a:t>
            </a:fld>
            <a:endParaRPr lang="en-US" dirty="0"/>
          </a:p>
        </p:txBody>
      </p:sp>
    </p:spTree>
    <p:extLst>
      <p:ext uri="{BB962C8B-B14F-4D97-AF65-F5344CB8AC3E}">
        <p14:creationId xmlns:p14="http://schemas.microsoft.com/office/powerpoint/2010/main" val="3254003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C14ECA-DA45-403E-AD04-D81B3AFFBB63}" type="slidenum">
              <a:rPr lang="en-US" smtClean="0"/>
              <a:pPr/>
              <a:t>14</a:t>
            </a:fld>
            <a:endParaRPr lang="en-US" dirty="0"/>
          </a:p>
        </p:txBody>
      </p:sp>
    </p:spTree>
    <p:extLst>
      <p:ext uri="{BB962C8B-B14F-4D97-AF65-F5344CB8AC3E}">
        <p14:creationId xmlns:p14="http://schemas.microsoft.com/office/powerpoint/2010/main" val="33116998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Traits and References/ champions</a:t>
            </a:r>
          </a:p>
          <a:p>
            <a:endParaRPr lang="en-US" dirty="0" smtClean="0"/>
          </a:p>
          <a:p>
            <a:r>
              <a:rPr lang="en-US" dirty="0" smtClean="0"/>
              <a:t>Traits- Drake (1985), Kirkpatrick &amp; Locke (1991), Zacarro (2007)</a:t>
            </a:r>
          </a:p>
          <a:p>
            <a:endParaRPr lang="en-US" dirty="0" smtClean="0"/>
          </a:p>
          <a:p>
            <a:r>
              <a:rPr lang="en-US" dirty="0" smtClean="0"/>
              <a:t>Actions- Barling, Christie &amp; Turner (2008), Bennis (2004)</a:t>
            </a:r>
          </a:p>
          <a:p>
            <a:endParaRPr lang="en-US" dirty="0" smtClean="0"/>
          </a:p>
          <a:p>
            <a:r>
              <a:rPr lang="en-US" dirty="0" smtClean="0"/>
              <a:t>Relationships-  Bases for Trust</a:t>
            </a:r>
          </a:p>
          <a:p>
            <a:endParaRPr lang="en-US" dirty="0" smtClean="0"/>
          </a:p>
          <a:p>
            <a:r>
              <a:rPr lang="en-US" dirty="0" smtClean="0"/>
              <a:t>Drivers- </a:t>
            </a:r>
          </a:p>
          <a:p>
            <a:endParaRPr lang="en-US" dirty="0" smtClean="0"/>
          </a:p>
          <a:p>
            <a:r>
              <a:rPr lang="en-US" dirty="0" smtClean="0"/>
              <a:t>Results-  Personally, for followers, for the organization, for the mission</a:t>
            </a:r>
          </a:p>
          <a:p>
            <a:endParaRPr lang="en-US" dirty="0"/>
          </a:p>
        </p:txBody>
      </p:sp>
      <p:sp>
        <p:nvSpPr>
          <p:cNvPr id="4" name="Slide Number Placeholder 3"/>
          <p:cNvSpPr>
            <a:spLocks noGrp="1"/>
          </p:cNvSpPr>
          <p:nvPr>
            <p:ph type="sldNum" sz="quarter" idx="10"/>
          </p:nvPr>
        </p:nvSpPr>
        <p:spPr/>
        <p:txBody>
          <a:bodyPr/>
          <a:lstStyle/>
          <a:p>
            <a:fld id="{88C14ECA-DA45-403E-AD04-D81B3AFFBB63}" type="slidenum">
              <a:rPr lang="en-US" smtClean="0"/>
              <a:pPr/>
              <a:t>15</a:t>
            </a:fld>
            <a:endParaRPr lang="en-US" dirty="0"/>
          </a:p>
        </p:txBody>
      </p:sp>
    </p:spTree>
    <p:extLst>
      <p:ext uri="{BB962C8B-B14F-4D97-AF65-F5344CB8AC3E}">
        <p14:creationId xmlns:p14="http://schemas.microsoft.com/office/powerpoint/2010/main" val="30634670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One way to check for “Dark” is to put it into the LIGHT.  (John 1:5)</a:t>
            </a:r>
          </a:p>
          <a:p>
            <a:endParaRPr lang="en-US" dirty="0" smtClean="0"/>
          </a:p>
          <a:p>
            <a:r>
              <a:rPr lang="en-US" dirty="0" smtClean="0"/>
              <a:t>The Leader’s Integrated Guide for Higher Thinking (</a:t>
            </a:r>
            <a:r>
              <a:rPr lang="en-US" b="1" dirty="0" smtClean="0"/>
              <a:t>LIGHT</a:t>
            </a:r>
            <a:r>
              <a:rPr lang="en-US" b="1" baseline="30000" dirty="0" smtClean="0"/>
              <a:t>©</a:t>
            </a:r>
            <a:r>
              <a:rPr lang="en-US" b="1" baseline="0" dirty="0" smtClean="0"/>
              <a:t>) </a:t>
            </a:r>
            <a:r>
              <a:rPr lang="en-US" dirty="0" smtClean="0"/>
              <a:t>is an assessment tool to help us reflect on a leader’s darker nature.  Can we see the transformation toward the Dark take place- or can we use the model to highlight where we can ensure the </a:t>
            </a:r>
            <a:r>
              <a:rPr lang="en-US" b="1" dirty="0" smtClean="0"/>
              <a:t>LIGHT</a:t>
            </a:r>
            <a:r>
              <a:rPr lang="en-US" b="1" baseline="30000" dirty="0" smtClean="0"/>
              <a:t>© </a:t>
            </a:r>
            <a:r>
              <a:rPr lang="en-US" dirty="0" smtClean="0"/>
              <a:t>flows through?</a:t>
            </a:r>
            <a:endParaRPr lang="en-US" dirty="0"/>
          </a:p>
        </p:txBody>
      </p:sp>
      <p:sp>
        <p:nvSpPr>
          <p:cNvPr id="4" name="Slide Number Placeholder 3"/>
          <p:cNvSpPr>
            <a:spLocks noGrp="1"/>
          </p:cNvSpPr>
          <p:nvPr>
            <p:ph type="sldNum" sz="quarter" idx="10"/>
          </p:nvPr>
        </p:nvSpPr>
        <p:spPr/>
        <p:txBody>
          <a:bodyPr/>
          <a:lstStyle/>
          <a:p>
            <a:fld id="{88C14ECA-DA45-403E-AD04-D81B3AFFBB63}" type="slidenum">
              <a:rPr lang="en-US" smtClean="0"/>
              <a:pPr/>
              <a:t>16</a:t>
            </a:fld>
            <a:endParaRPr lang="en-US" dirty="0"/>
          </a:p>
        </p:txBody>
      </p:sp>
    </p:spTree>
    <p:extLst>
      <p:ext uri="{BB962C8B-B14F-4D97-AF65-F5344CB8AC3E}">
        <p14:creationId xmlns:p14="http://schemas.microsoft.com/office/powerpoint/2010/main" val="31416437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8C14ECA-DA45-403E-AD04-D81B3AFFBB63}" type="slidenum">
              <a:rPr lang="en-US" smtClean="0"/>
              <a:pPr/>
              <a:t>17</a:t>
            </a:fld>
            <a:endParaRPr lang="en-US" dirty="0"/>
          </a:p>
        </p:txBody>
      </p:sp>
    </p:spTree>
    <p:extLst>
      <p:ext uri="{BB962C8B-B14F-4D97-AF65-F5344CB8AC3E}">
        <p14:creationId xmlns:p14="http://schemas.microsoft.com/office/powerpoint/2010/main" val="36789447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8C14ECA-DA45-403E-AD04-D81B3AFFBB63}" type="slidenum">
              <a:rPr lang="en-US" smtClean="0"/>
              <a:pPr/>
              <a:t>18</a:t>
            </a:fld>
            <a:endParaRPr lang="en-US" dirty="0"/>
          </a:p>
        </p:txBody>
      </p:sp>
    </p:spTree>
    <p:extLst>
      <p:ext uri="{BB962C8B-B14F-4D97-AF65-F5344CB8AC3E}">
        <p14:creationId xmlns:p14="http://schemas.microsoft.com/office/powerpoint/2010/main" val="37062926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Transparent and Authentic</a:t>
            </a:r>
            <a:endParaRPr lang="en-US" dirty="0"/>
          </a:p>
        </p:txBody>
      </p:sp>
      <p:sp>
        <p:nvSpPr>
          <p:cNvPr id="4" name="Slide Number Placeholder 3"/>
          <p:cNvSpPr>
            <a:spLocks noGrp="1"/>
          </p:cNvSpPr>
          <p:nvPr>
            <p:ph type="sldNum" sz="quarter" idx="10"/>
          </p:nvPr>
        </p:nvSpPr>
        <p:spPr/>
        <p:txBody>
          <a:bodyPr/>
          <a:lstStyle/>
          <a:p>
            <a:fld id="{88C14ECA-DA45-403E-AD04-D81B3AFFBB63}" type="slidenum">
              <a:rPr lang="en-US" smtClean="0"/>
              <a:pPr/>
              <a:t>19</a:t>
            </a:fld>
            <a:endParaRPr lang="en-US" dirty="0"/>
          </a:p>
        </p:txBody>
      </p:sp>
    </p:spTree>
    <p:extLst>
      <p:ext uri="{BB962C8B-B14F-4D97-AF65-F5344CB8AC3E}">
        <p14:creationId xmlns:p14="http://schemas.microsoft.com/office/powerpoint/2010/main" val="22462266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Is Dark Leadership INNATE or INCULCATED?</a:t>
            </a:r>
          </a:p>
          <a:p>
            <a:endParaRPr lang="en-US" dirty="0" smtClean="0"/>
          </a:p>
          <a:p>
            <a:r>
              <a:rPr lang="en-US" dirty="0" smtClean="0"/>
              <a:t>What role does the environment or situation play? </a:t>
            </a:r>
          </a:p>
          <a:p>
            <a:pPr lvl="1"/>
            <a:r>
              <a:rPr lang="en-US" dirty="0" smtClean="0"/>
              <a:t>(Did the “Devil make you do it?”)</a:t>
            </a:r>
          </a:p>
          <a:p>
            <a:endParaRPr lang="en-US" dirty="0" smtClean="0"/>
          </a:p>
          <a:p>
            <a:r>
              <a:rPr lang="en-US" dirty="0" smtClean="0"/>
              <a:t>What are the LIGHT blockers?</a:t>
            </a:r>
          </a:p>
          <a:p>
            <a:endParaRPr lang="en-US" dirty="0" smtClean="0"/>
          </a:p>
          <a:p>
            <a:r>
              <a:rPr lang="en-US" dirty="0" smtClean="0"/>
              <a:t>How can one avoid falling into the grip of the DARK side?</a:t>
            </a:r>
          </a:p>
          <a:p>
            <a:endParaRPr lang="en-US" dirty="0"/>
          </a:p>
        </p:txBody>
      </p:sp>
      <p:sp>
        <p:nvSpPr>
          <p:cNvPr id="4" name="Slide Number Placeholder 3"/>
          <p:cNvSpPr>
            <a:spLocks noGrp="1"/>
          </p:cNvSpPr>
          <p:nvPr>
            <p:ph type="sldNum" sz="quarter" idx="10"/>
          </p:nvPr>
        </p:nvSpPr>
        <p:spPr/>
        <p:txBody>
          <a:bodyPr/>
          <a:lstStyle/>
          <a:p>
            <a:fld id="{88C14ECA-DA45-403E-AD04-D81B3AFFBB63}" type="slidenum">
              <a:rPr lang="en-US" smtClean="0"/>
              <a:pPr/>
              <a:t>20</a:t>
            </a:fld>
            <a:endParaRPr lang="en-US" dirty="0"/>
          </a:p>
        </p:txBody>
      </p:sp>
    </p:spTree>
    <p:extLst>
      <p:ext uri="{BB962C8B-B14F-4D97-AF65-F5344CB8AC3E}">
        <p14:creationId xmlns:p14="http://schemas.microsoft.com/office/powerpoint/2010/main" val="2760241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dirty="0" smtClean="0">
              <a:solidFill>
                <a:schemeClr val="tx1"/>
              </a:solidFill>
            </a:endParaRPr>
          </a:p>
        </p:txBody>
      </p:sp>
      <p:sp>
        <p:nvSpPr>
          <p:cNvPr id="4" name="Slide Number Placeholder 3"/>
          <p:cNvSpPr>
            <a:spLocks noGrp="1"/>
          </p:cNvSpPr>
          <p:nvPr>
            <p:ph type="sldNum" sz="quarter" idx="10"/>
          </p:nvPr>
        </p:nvSpPr>
        <p:spPr/>
        <p:txBody>
          <a:bodyPr/>
          <a:lstStyle/>
          <a:p>
            <a:fld id="{88C14ECA-DA45-403E-AD04-D81B3AFFBB63}" type="slidenum">
              <a:rPr lang="en-US" smtClean="0"/>
              <a:pPr/>
              <a:t>21</a:t>
            </a:fld>
            <a:endParaRPr lang="en-US" dirty="0"/>
          </a:p>
        </p:txBody>
      </p:sp>
    </p:spTree>
    <p:extLst>
      <p:ext uri="{BB962C8B-B14F-4D97-AF65-F5344CB8AC3E}">
        <p14:creationId xmlns:p14="http://schemas.microsoft.com/office/powerpoint/2010/main" val="15030397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8C14ECA-DA45-403E-AD04-D81B3AFFBB63}" type="slidenum">
              <a:rPr lang="en-US" smtClean="0"/>
              <a:pPr/>
              <a:t>22</a:t>
            </a:fld>
            <a:endParaRPr lang="en-US" dirty="0"/>
          </a:p>
        </p:txBody>
      </p:sp>
    </p:spTree>
    <p:extLst>
      <p:ext uri="{BB962C8B-B14F-4D97-AF65-F5344CB8AC3E}">
        <p14:creationId xmlns:p14="http://schemas.microsoft.com/office/powerpoint/2010/main" val="42278206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Lots of LIGHT shines through.</a:t>
            </a:r>
          </a:p>
          <a:p>
            <a:endParaRPr lang="en-US" dirty="0" smtClean="0"/>
          </a:p>
          <a:p>
            <a:r>
              <a:rPr lang="en-US" dirty="0" smtClean="0"/>
              <a:t>Balanced</a:t>
            </a:r>
          </a:p>
          <a:p>
            <a:r>
              <a:rPr lang="en-US" dirty="0" smtClean="0"/>
              <a:t>Tuned</a:t>
            </a:r>
          </a:p>
          <a:p>
            <a:endParaRPr lang="en-US" dirty="0" smtClean="0"/>
          </a:p>
          <a:p>
            <a:r>
              <a:rPr lang="en-US" dirty="0" smtClean="0"/>
              <a:t>Some small dark areas -</a:t>
            </a:r>
            <a:r>
              <a:rPr lang="en-US" baseline="0" dirty="0" smtClean="0"/>
              <a:t> but can be effective in all five facets:</a:t>
            </a:r>
          </a:p>
          <a:p>
            <a:pPr lvl="1"/>
            <a:r>
              <a:rPr lang="en-US" baseline="0" dirty="0" smtClean="0"/>
              <a:t>Who the leader is</a:t>
            </a:r>
          </a:p>
          <a:p>
            <a:pPr lvl="1"/>
            <a:r>
              <a:rPr lang="en-US" baseline="0" dirty="0" smtClean="0"/>
              <a:t>What the leader does</a:t>
            </a:r>
          </a:p>
          <a:p>
            <a:pPr lvl="1"/>
            <a:r>
              <a:rPr lang="en-US" baseline="0" dirty="0" smtClean="0"/>
              <a:t>How the leader relates</a:t>
            </a:r>
          </a:p>
          <a:p>
            <a:pPr lvl="1"/>
            <a:r>
              <a:rPr lang="en-US" baseline="0" dirty="0" smtClean="0"/>
              <a:t>What Drives the leader (Positive yields more LIGHT)</a:t>
            </a:r>
          </a:p>
          <a:p>
            <a:pPr lvl="1"/>
            <a:r>
              <a:rPr lang="en-US" baseline="0" dirty="0" smtClean="0"/>
              <a:t>What the leader leaves behind: Mission/ Vision/ Organization/people</a:t>
            </a:r>
            <a:endParaRPr lang="en-US" dirty="0"/>
          </a:p>
        </p:txBody>
      </p:sp>
      <p:sp>
        <p:nvSpPr>
          <p:cNvPr id="4" name="Slide Number Placeholder 3"/>
          <p:cNvSpPr>
            <a:spLocks noGrp="1"/>
          </p:cNvSpPr>
          <p:nvPr>
            <p:ph type="sldNum" sz="quarter" idx="10"/>
          </p:nvPr>
        </p:nvSpPr>
        <p:spPr/>
        <p:txBody>
          <a:bodyPr/>
          <a:lstStyle/>
          <a:p>
            <a:fld id="{88C14ECA-DA45-403E-AD04-D81B3AFFBB63}" type="slidenum">
              <a:rPr lang="en-US" smtClean="0"/>
              <a:pPr/>
              <a:t>23</a:t>
            </a:fld>
            <a:endParaRPr lang="en-US" dirty="0"/>
          </a:p>
        </p:txBody>
      </p:sp>
    </p:spTree>
    <p:extLst>
      <p:ext uri="{BB962C8B-B14F-4D97-AF65-F5344CB8AC3E}">
        <p14:creationId xmlns:p14="http://schemas.microsoft.com/office/powerpoint/2010/main" val="29233426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150000"/>
              </a:lnSpc>
            </a:pPr>
            <a:r>
              <a:rPr lang="en-US" dirty="0" smtClean="0"/>
              <a:t>Dichotomy of leadership- Leaders come in many flavors and all shapes and sizes of heart, mind and soul.</a:t>
            </a:r>
          </a:p>
          <a:p>
            <a:pPr>
              <a:lnSpc>
                <a:spcPct val="150000"/>
              </a:lnSpc>
            </a:pPr>
            <a:endParaRPr lang="en-US" dirty="0" smtClean="0"/>
          </a:p>
          <a:p>
            <a:pPr>
              <a:lnSpc>
                <a:spcPct val="150000"/>
              </a:lnSpc>
            </a:pPr>
            <a:r>
              <a:rPr lang="en-US" dirty="0" smtClean="0"/>
              <a:t>Must all be dark?</a:t>
            </a:r>
          </a:p>
          <a:p>
            <a:pPr>
              <a:lnSpc>
                <a:spcPct val="150000"/>
              </a:lnSpc>
            </a:pPr>
            <a:endParaRPr lang="en-US" dirty="0" smtClean="0"/>
          </a:p>
          <a:p>
            <a:pPr>
              <a:lnSpc>
                <a:spcPct val="150000"/>
              </a:lnSpc>
            </a:pPr>
            <a:r>
              <a:rPr lang="en-US" dirty="0" smtClean="0"/>
              <a:t>Discerning LIGHT from DARK: A </a:t>
            </a:r>
            <a:r>
              <a:rPr lang="en-US" b="1" dirty="0" smtClean="0"/>
              <a:t>LIGHT</a:t>
            </a:r>
            <a:r>
              <a:rPr lang="en-US" b="1" baseline="30000" dirty="0" smtClean="0"/>
              <a:t>© </a:t>
            </a:r>
            <a:r>
              <a:rPr lang="en-US" dirty="0" smtClean="0"/>
              <a:t>model  - How can we know- early in development? </a:t>
            </a:r>
          </a:p>
          <a:p>
            <a:pPr>
              <a:lnSpc>
                <a:spcPct val="150000"/>
              </a:lnSpc>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Path to the Darkside- Factors of Dark Leader Development and perhaps a way to avoid the dark</a:t>
            </a:r>
            <a:r>
              <a:rPr lang="en-US" baseline="0" dirty="0" smtClean="0"/>
              <a:t> side</a:t>
            </a:r>
            <a:endParaRPr lang="en-US" dirty="0" smtClean="0"/>
          </a:p>
          <a:p>
            <a:endParaRPr lang="en-US" dirty="0" smtClean="0"/>
          </a:p>
          <a:p>
            <a:endParaRPr lang="en-US" dirty="0" smtClean="0"/>
          </a:p>
          <a:p>
            <a:r>
              <a:rPr lang="en-US" dirty="0" smtClean="0"/>
              <a:t>Shining the </a:t>
            </a:r>
            <a:r>
              <a:rPr lang="en-US" b="1" dirty="0" smtClean="0"/>
              <a:t>LIGHT</a:t>
            </a:r>
            <a:r>
              <a:rPr lang="en-US" b="1" baseline="30000" dirty="0" smtClean="0"/>
              <a:t>© </a:t>
            </a:r>
            <a:r>
              <a:rPr lang="en-US" dirty="0" smtClean="0"/>
              <a:t>on Col Jessup</a:t>
            </a:r>
          </a:p>
          <a:p>
            <a:endParaRPr lang="en-US" dirty="0" smtClean="0"/>
          </a:p>
          <a:p>
            <a:pPr>
              <a:lnSpc>
                <a:spcPct val="150000"/>
              </a:lnSpc>
            </a:pPr>
            <a:r>
              <a:rPr lang="en-US" dirty="0" smtClean="0"/>
              <a:t>Staying in the </a:t>
            </a:r>
            <a:r>
              <a:rPr lang="en-US" b="1" dirty="0" smtClean="0"/>
              <a:t>LIGHT</a:t>
            </a:r>
            <a:r>
              <a:rPr lang="en-US" b="1" baseline="30000" dirty="0" smtClean="0"/>
              <a:t>©</a:t>
            </a:r>
            <a:r>
              <a:rPr lang="en-US" dirty="0" smtClean="0"/>
              <a:t>: “READY” to Lead</a:t>
            </a:r>
          </a:p>
          <a:p>
            <a:endParaRPr lang="en-US" dirty="0"/>
          </a:p>
        </p:txBody>
      </p:sp>
      <p:sp>
        <p:nvSpPr>
          <p:cNvPr id="4" name="Slide Number Placeholder 3"/>
          <p:cNvSpPr>
            <a:spLocks noGrp="1"/>
          </p:cNvSpPr>
          <p:nvPr>
            <p:ph type="sldNum" sz="quarter" idx="10"/>
          </p:nvPr>
        </p:nvSpPr>
        <p:spPr/>
        <p:txBody>
          <a:bodyPr/>
          <a:lstStyle/>
          <a:p>
            <a:fld id="{88C14ECA-DA45-403E-AD04-D81B3AFFBB63}" type="slidenum">
              <a:rPr lang="en-US" smtClean="0"/>
              <a:pPr/>
              <a:t>2</a:t>
            </a:fld>
            <a:endParaRPr lang="en-US" dirty="0"/>
          </a:p>
        </p:txBody>
      </p:sp>
    </p:spTree>
    <p:extLst>
      <p:ext uri="{BB962C8B-B14F-4D97-AF65-F5344CB8AC3E}">
        <p14:creationId xmlns:p14="http://schemas.microsoft.com/office/powerpoint/2010/main" val="30539570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8C14ECA-DA45-403E-AD04-D81B3AFFBB63}" type="slidenum">
              <a:rPr lang="en-US" smtClean="0"/>
              <a:pPr/>
              <a:t>24</a:t>
            </a:fld>
            <a:endParaRPr lang="en-US" dirty="0"/>
          </a:p>
        </p:txBody>
      </p:sp>
    </p:spTree>
    <p:extLst>
      <p:ext uri="{BB962C8B-B14F-4D97-AF65-F5344CB8AC3E}">
        <p14:creationId xmlns:p14="http://schemas.microsoft.com/office/powerpoint/2010/main" val="40187896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Transparent and Authentic</a:t>
            </a:r>
            <a:endParaRPr lang="en-US" dirty="0"/>
          </a:p>
        </p:txBody>
      </p:sp>
      <p:sp>
        <p:nvSpPr>
          <p:cNvPr id="4" name="Slide Number Placeholder 3"/>
          <p:cNvSpPr>
            <a:spLocks noGrp="1"/>
          </p:cNvSpPr>
          <p:nvPr>
            <p:ph type="sldNum" sz="quarter" idx="10"/>
          </p:nvPr>
        </p:nvSpPr>
        <p:spPr/>
        <p:txBody>
          <a:bodyPr/>
          <a:lstStyle/>
          <a:p>
            <a:fld id="{88C14ECA-DA45-403E-AD04-D81B3AFFBB63}" type="slidenum">
              <a:rPr lang="en-US" smtClean="0"/>
              <a:pPr/>
              <a:t>25</a:t>
            </a:fld>
            <a:endParaRPr lang="en-US" dirty="0"/>
          </a:p>
        </p:txBody>
      </p:sp>
    </p:spTree>
    <p:extLst>
      <p:ext uri="{BB962C8B-B14F-4D97-AF65-F5344CB8AC3E}">
        <p14:creationId xmlns:p14="http://schemas.microsoft.com/office/powerpoint/2010/main" val="23673267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Transparent and Authentic</a:t>
            </a:r>
            <a:endParaRPr lang="en-US" dirty="0"/>
          </a:p>
        </p:txBody>
      </p:sp>
      <p:sp>
        <p:nvSpPr>
          <p:cNvPr id="4" name="Slide Number Placeholder 3"/>
          <p:cNvSpPr>
            <a:spLocks noGrp="1"/>
          </p:cNvSpPr>
          <p:nvPr>
            <p:ph type="sldNum" sz="quarter" idx="10"/>
          </p:nvPr>
        </p:nvSpPr>
        <p:spPr/>
        <p:txBody>
          <a:bodyPr/>
          <a:lstStyle/>
          <a:p>
            <a:fld id="{88C14ECA-DA45-403E-AD04-D81B3AFFBB63}" type="slidenum">
              <a:rPr lang="en-US" smtClean="0"/>
              <a:pPr/>
              <a:t>26</a:t>
            </a:fld>
            <a:endParaRPr lang="en-US" dirty="0"/>
          </a:p>
        </p:txBody>
      </p:sp>
    </p:spTree>
    <p:extLst>
      <p:ext uri="{BB962C8B-B14F-4D97-AF65-F5344CB8AC3E}">
        <p14:creationId xmlns:p14="http://schemas.microsoft.com/office/powerpoint/2010/main" val="24882948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Transparent and Authentic</a:t>
            </a:r>
            <a:endParaRPr lang="en-US" dirty="0"/>
          </a:p>
        </p:txBody>
      </p:sp>
      <p:sp>
        <p:nvSpPr>
          <p:cNvPr id="4" name="Slide Number Placeholder 3"/>
          <p:cNvSpPr>
            <a:spLocks noGrp="1"/>
          </p:cNvSpPr>
          <p:nvPr>
            <p:ph type="sldNum" sz="quarter" idx="10"/>
          </p:nvPr>
        </p:nvSpPr>
        <p:spPr/>
        <p:txBody>
          <a:bodyPr/>
          <a:lstStyle/>
          <a:p>
            <a:fld id="{88C14ECA-DA45-403E-AD04-D81B3AFFBB63}" type="slidenum">
              <a:rPr lang="en-US" smtClean="0"/>
              <a:pPr/>
              <a:t>27</a:t>
            </a:fld>
            <a:endParaRPr lang="en-US" dirty="0"/>
          </a:p>
        </p:txBody>
      </p:sp>
    </p:spTree>
    <p:extLst>
      <p:ext uri="{BB962C8B-B14F-4D97-AF65-F5344CB8AC3E}">
        <p14:creationId xmlns:p14="http://schemas.microsoft.com/office/powerpoint/2010/main" val="32817095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Transparent and Authentic</a:t>
            </a:r>
            <a:endParaRPr lang="en-US" dirty="0"/>
          </a:p>
        </p:txBody>
      </p:sp>
      <p:sp>
        <p:nvSpPr>
          <p:cNvPr id="4" name="Slide Number Placeholder 3"/>
          <p:cNvSpPr>
            <a:spLocks noGrp="1"/>
          </p:cNvSpPr>
          <p:nvPr>
            <p:ph type="sldNum" sz="quarter" idx="10"/>
          </p:nvPr>
        </p:nvSpPr>
        <p:spPr/>
        <p:txBody>
          <a:bodyPr/>
          <a:lstStyle/>
          <a:p>
            <a:fld id="{88C14ECA-DA45-403E-AD04-D81B3AFFBB63}" type="slidenum">
              <a:rPr lang="en-US" smtClean="0"/>
              <a:pPr/>
              <a:t>28</a:t>
            </a:fld>
            <a:endParaRPr lang="en-US" dirty="0"/>
          </a:p>
        </p:txBody>
      </p:sp>
    </p:spTree>
    <p:extLst>
      <p:ext uri="{BB962C8B-B14F-4D97-AF65-F5344CB8AC3E}">
        <p14:creationId xmlns:p14="http://schemas.microsoft.com/office/powerpoint/2010/main" val="362100398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Transparent and Authentic</a:t>
            </a:r>
            <a:endParaRPr lang="en-US" dirty="0"/>
          </a:p>
        </p:txBody>
      </p:sp>
      <p:sp>
        <p:nvSpPr>
          <p:cNvPr id="4" name="Slide Number Placeholder 3"/>
          <p:cNvSpPr>
            <a:spLocks noGrp="1"/>
          </p:cNvSpPr>
          <p:nvPr>
            <p:ph type="sldNum" sz="quarter" idx="10"/>
          </p:nvPr>
        </p:nvSpPr>
        <p:spPr/>
        <p:txBody>
          <a:bodyPr/>
          <a:lstStyle/>
          <a:p>
            <a:fld id="{88C14ECA-DA45-403E-AD04-D81B3AFFBB63}" type="slidenum">
              <a:rPr lang="en-US" smtClean="0"/>
              <a:pPr/>
              <a:t>29</a:t>
            </a:fld>
            <a:endParaRPr lang="en-US" dirty="0"/>
          </a:p>
        </p:txBody>
      </p:sp>
    </p:spTree>
    <p:extLst>
      <p:ext uri="{BB962C8B-B14F-4D97-AF65-F5344CB8AC3E}">
        <p14:creationId xmlns:p14="http://schemas.microsoft.com/office/powerpoint/2010/main" val="72238868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8C14ECA-DA45-403E-AD04-D81B3AFFBB63}" type="slidenum">
              <a:rPr lang="en-US" smtClean="0"/>
              <a:pPr/>
              <a:t>30</a:t>
            </a:fld>
            <a:endParaRPr lang="en-US" dirty="0"/>
          </a:p>
        </p:txBody>
      </p:sp>
    </p:spTree>
    <p:extLst>
      <p:ext uri="{BB962C8B-B14F-4D97-AF65-F5344CB8AC3E}">
        <p14:creationId xmlns:p14="http://schemas.microsoft.com/office/powerpoint/2010/main" val="101441941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8C14ECA-DA45-403E-AD04-D81B3AFFBB63}" type="slidenum">
              <a:rPr lang="en-US" smtClean="0"/>
              <a:pPr/>
              <a:t>31</a:t>
            </a:fld>
            <a:endParaRPr lang="en-US" dirty="0"/>
          </a:p>
        </p:txBody>
      </p:sp>
    </p:spTree>
    <p:extLst>
      <p:ext uri="{BB962C8B-B14F-4D97-AF65-F5344CB8AC3E}">
        <p14:creationId xmlns:p14="http://schemas.microsoft.com/office/powerpoint/2010/main" val="309243218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8C14ECA-DA45-403E-AD04-D81B3AFFBB63}" type="slidenum">
              <a:rPr lang="en-US" smtClean="0"/>
              <a:pPr/>
              <a:t>32</a:t>
            </a:fld>
            <a:endParaRPr lang="en-US" dirty="0"/>
          </a:p>
        </p:txBody>
      </p:sp>
    </p:spTree>
    <p:extLst>
      <p:ext uri="{BB962C8B-B14F-4D97-AF65-F5344CB8AC3E}">
        <p14:creationId xmlns:p14="http://schemas.microsoft.com/office/powerpoint/2010/main" val="395636868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8C14ECA-DA45-403E-AD04-D81B3AFFBB63}" type="slidenum">
              <a:rPr lang="en-US" smtClean="0"/>
              <a:pPr/>
              <a:t>33</a:t>
            </a:fld>
            <a:endParaRPr lang="en-US" dirty="0"/>
          </a:p>
        </p:txBody>
      </p:sp>
    </p:spTree>
    <p:extLst>
      <p:ext uri="{BB962C8B-B14F-4D97-AF65-F5344CB8AC3E}">
        <p14:creationId xmlns:p14="http://schemas.microsoft.com/office/powerpoint/2010/main" val="879463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effectLst/>
                <a:hlinkClick r:id="rId3"/>
              </a:rPr>
              <a:t>Errol Morris</a:t>
            </a:r>
            <a:r>
              <a:rPr lang="en-US" sz="1200" dirty="0" smtClean="0">
                <a:effectLst/>
              </a:rPr>
              <a:t> </a:t>
            </a:r>
          </a:p>
          <a:p>
            <a:r>
              <a:rPr lang="en-US" sz="1200" b="1" dirty="0" smtClean="0">
                <a:effectLst/>
              </a:rPr>
              <a:t>The </a:t>
            </a:r>
            <a:r>
              <a:rPr lang="en-US" sz="1200" b="1" dirty="0" err="1" smtClean="0">
                <a:effectLst/>
              </a:rPr>
              <a:t>Anosognosic’s</a:t>
            </a:r>
            <a:r>
              <a:rPr lang="en-US" sz="1200" b="1" dirty="0" smtClean="0">
                <a:effectLst/>
              </a:rPr>
              <a:t> Dilemma: Something’s Wrong but You’ll Never Know What It Is </a:t>
            </a:r>
          </a:p>
          <a:p>
            <a:endParaRPr lang="en-US" dirty="0"/>
          </a:p>
        </p:txBody>
      </p:sp>
      <p:sp>
        <p:nvSpPr>
          <p:cNvPr id="4" name="Slide Number Placeholder 3"/>
          <p:cNvSpPr>
            <a:spLocks noGrp="1"/>
          </p:cNvSpPr>
          <p:nvPr>
            <p:ph type="sldNum" sz="quarter" idx="10"/>
          </p:nvPr>
        </p:nvSpPr>
        <p:spPr/>
        <p:txBody>
          <a:bodyPr/>
          <a:lstStyle/>
          <a:p>
            <a:fld id="{88C14ECA-DA45-403E-AD04-D81B3AFFBB63}" type="slidenum">
              <a:rPr lang="en-US" smtClean="0"/>
              <a:pPr/>
              <a:t>3</a:t>
            </a:fld>
            <a:endParaRPr lang="en-US" dirty="0"/>
          </a:p>
        </p:txBody>
      </p:sp>
    </p:spTree>
    <p:extLst>
      <p:ext uri="{BB962C8B-B14F-4D97-AF65-F5344CB8AC3E}">
        <p14:creationId xmlns:p14="http://schemas.microsoft.com/office/powerpoint/2010/main" val="19652452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8C14ECA-DA45-403E-AD04-D81B3AFFBB63}" type="slidenum">
              <a:rPr lang="en-US" smtClean="0"/>
              <a:pPr/>
              <a:t>34</a:t>
            </a:fld>
            <a:endParaRPr lang="en-US" dirty="0"/>
          </a:p>
        </p:txBody>
      </p:sp>
    </p:spTree>
    <p:extLst>
      <p:ext uri="{BB962C8B-B14F-4D97-AF65-F5344CB8AC3E}">
        <p14:creationId xmlns:p14="http://schemas.microsoft.com/office/powerpoint/2010/main" val="359207548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8C14ECA-DA45-403E-AD04-D81B3AFFBB63}" type="slidenum">
              <a:rPr lang="en-US" smtClean="0"/>
              <a:pPr/>
              <a:t>35</a:t>
            </a:fld>
            <a:endParaRPr lang="en-US" dirty="0"/>
          </a:p>
        </p:txBody>
      </p:sp>
    </p:spTree>
    <p:extLst>
      <p:ext uri="{BB962C8B-B14F-4D97-AF65-F5344CB8AC3E}">
        <p14:creationId xmlns:p14="http://schemas.microsoft.com/office/powerpoint/2010/main" val="32491480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You’ve got to be kidding!</a:t>
            </a:r>
          </a:p>
          <a:p>
            <a:endParaRPr lang="en-US" dirty="0" smtClean="0"/>
          </a:p>
          <a:p>
            <a:r>
              <a:rPr lang="en-US" dirty="0" smtClean="0"/>
              <a:t>REAL NEWS</a:t>
            </a:r>
            <a:endParaRPr lang="en-US" dirty="0"/>
          </a:p>
        </p:txBody>
      </p:sp>
      <p:sp>
        <p:nvSpPr>
          <p:cNvPr id="4" name="Slide Number Placeholder 3"/>
          <p:cNvSpPr>
            <a:spLocks noGrp="1"/>
          </p:cNvSpPr>
          <p:nvPr>
            <p:ph type="sldNum" sz="quarter" idx="10"/>
          </p:nvPr>
        </p:nvSpPr>
        <p:spPr/>
        <p:txBody>
          <a:bodyPr/>
          <a:lstStyle/>
          <a:p>
            <a:fld id="{88C14ECA-DA45-403E-AD04-D81B3AFFBB63}" type="slidenum">
              <a:rPr lang="en-US" smtClean="0"/>
              <a:pPr/>
              <a:t>4</a:t>
            </a:fld>
            <a:endParaRPr lang="en-US" dirty="0"/>
          </a:p>
        </p:txBody>
      </p:sp>
    </p:spTree>
    <p:extLst>
      <p:ext uri="{BB962C8B-B14F-4D97-AF65-F5344CB8AC3E}">
        <p14:creationId xmlns:p14="http://schemas.microsoft.com/office/powerpoint/2010/main" val="21463502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21" name="Rectangle 7"/>
          <p:cNvSpPr>
            <a:spLocks noGrp="1" noChangeArrowheads="1"/>
          </p:cNvSpPr>
          <p:nvPr>
            <p:ph type="sldNum" sz="quarter" idx="5"/>
          </p:nvPr>
        </p:nvSpPr>
        <p:spPr>
          <a:noFill/>
        </p:spPr>
        <p:txBody>
          <a:bodyPr/>
          <a:lstStyle/>
          <a:p>
            <a:fld id="{4F6338A4-95FA-4A57-9CAE-289A6A5E0F8D}" type="slidenum">
              <a:rPr lang="en-US" smtClean="0"/>
              <a:pPr/>
              <a:t>6</a:t>
            </a:fld>
            <a:endParaRPr lang="en-US" smtClean="0"/>
          </a:p>
        </p:txBody>
      </p:sp>
      <p:sp>
        <p:nvSpPr>
          <p:cNvPr id="849922" name="Rectangle 2"/>
          <p:cNvSpPr>
            <a:spLocks noGrp="1" noRot="1" noChangeAspect="1" noChangeArrowheads="1" noTextEdit="1"/>
          </p:cNvSpPr>
          <p:nvPr>
            <p:ph type="sldImg"/>
          </p:nvPr>
        </p:nvSpPr>
        <p:spPr>
          <a:xfrm>
            <a:off x="1143000" y="685800"/>
            <a:ext cx="4191000" cy="3143250"/>
          </a:xfrm>
          <a:ln/>
        </p:spPr>
      </p:sp>
      <p:sp>
        <p:nvSpPr>
          <p:cNvPr id="849923" name="Rectangle 3"/>
          <p:cNvSpPr>
            <a:spLocks noGrp="1" noChangeArrowheads="1"/>
          </p:cNvSpPr>
          <p:nvPr>
            <p:ph type="body" idx="1"/>
          </p:nvPr>
        </p:nvSpPr>
        <p:spPr>
          <a:xfrm>
            <a:off x="685800" y="3962400"/>
            <a:ext cx="5486400" cy="4800600"/>
          </a:xfrm>
          <a:noFill/>
          <a:ln/>
        </p:spPr>
        <p:txBody>
          <a:bodyPr>
            <a:normAutofit/>
          </a:bodyPr>
          <a:lstStyle/>
          <a:p>
            <a:pPr>
              <a:spcBef>
                <a:spcPct val="50000"/>
              </a:spcBef>
            </a:pPr>
            <a:r>
              <a:rPr lang="en-US" sz="900" dirty="0">
                <a:latin typeface="Arial" charset="0"/>
              </a:rPr>
              <a:t>The four boxes yield:</a:t>
            </a:r>
          </a:p>
          <a:p>
            <a:pPr>
              <a:spcBef>
                <a:spcPct val="50000"/>
              </a:spcBef>
            </a:pPr>
            <a:r>
              <a:rPr lang="en-US" sz="900" dirty="0">
                <a:latin typeface="Arial" charset="0"/>
              </a:rPr>
              <a:t>I - I Know I Know- That is recognized knowledge- You “know what you know”.</a:t>
            </a:r>
          </a:p>
          <a:p>
            <a:pPr>
              <a:spcBef>
                <a:spcPct val="50000"/>
              </a:spcBef>
            </a:pPr>
            <a:r>
              <a:rPr lang="en-US" sz="900" dirty="0">
                <a:latin typeface="Arial" charset="0"/>
              </a:rPr>
              <a:t>II - I Know I Don’t Know- That is a recognized gap- You understand and have identified what you know you must learn about.  It’s safe because you have identified a requirement which must be met.</a:t>
            </a:r>
          </a:p>
          <a:p>
            <a:pPr>
              <a:spcBef>
                <a:spcPct val="50000"/>
              </a:spcBef>
            </a:pPr>
            <a:r>
              <a:rPr lang="en-US" sz="900" dirty="0">
                <a:latin typeface="Arial" charset="0"/>
              </a:rPr>
              <a:t>III - I Don’t Know I Know- That is tacit/ intuitive knowledge.  Background, Genes, DNA.  You function with some knowledge that you do not recognize you already have.  It’s safe because you haven’t had to recognize what you know but don’t yet realize.</a:t>
            </a:r>
          </a:p>
          <a:p>
            <a:pPr>
              <a:spcBef>
                <a:spcPct val="50000"/>
              </a:spcBef>
            </a:pPr>
            <a:r>
              <a:rPr lang="en-US" sz="900" dirty="0">
                <a:latin typeface="Arial" charset="0"/>
              </a:rPr>
              <a:t>IV - I Don’t Know I Don’t Know- That is “ignorance.”  Not necessarily a “Bad”, but one must realize that always there are things which are known by others, which you have no knowledge of- and you don’t know them.  It is dangerous, because the tendency is to assume you know ”All About It” when in fact you don’t really know much at all. </a:t>
            </a:r>
            <a:r>
              <a:rPr lang="en-US" sz="900" dirty="0" smtClean="0">
                <a:latin typeface="Arial" charset="0"/>
              </a:rPr>
              <a:t>  Moreover, as your I Know I Know box grows….. All the others expand but this one remains the largest.</a:t>
            </a:r>
            <a:endParaRPr lang="en-US" sz="900" dirty="0">
              <a:latin typeface="Arial" charset="0"/>
            </a:endParaRPr>
          </a:p>
          <a:p>
            <a:pPr eaLnBrk="1" hangingPunct="1"/>
            <a:endParaRPr lang="en-US" sz="800" dirty="0" smtClean="0"/>
          </a:p>
          <a:p>
            <a:pPr eaLnBrk="1" hangingPunct="1"/>
            <a:r>
              <a:rPr lang="en-US" sz="900" dirty="0" smtClean="0"/>
              <a:t>For further reading:</a:t>
            </a:r>
          </a:p>
          <a:p>
            <a:endParaRPr lang="en-US" sz="900" dirty="0" smtClean="0">
              <a:effectLst/>
            </a:endParaRPr>
          </a:p>
          <a:p>
            <a:r>
              <a:rPr lang="en-US" sz="900" dirty="0" smtClean="0">
                <a:effectLst/>
                <a:hlinkClick r:id="rId3"/>
              </a:rPr>
              <a:t>Errol Morris</a:t>
            </a:r>
            <a:r>
              <a:rPr lang="en-US" sz="900" dirty="0" smtClean="0">
                <a:effectLst/>
              </a:rPr>
              <a:t> </a:t>
            </a:r>
          </a:p>
          <a:p>
            <a:r>
              <a:rPr lang="en-US" sz="900" b="1" dirty="0" smtClean="0">
                <a:effectLst/>
              </a:rPr>
              <a:t>The Anosognosic’s Dilemma: Something’s Wrong but You’ll Never Know What It Is </a:t>
            </a:r>
          </a:p>
          <a:p>
            <a:pPr eaLnBrk="1" hangingPunct="1"/>
            <a:endParaRPr lang="en-US" sz="900" dirty="0" smtClean="0"/>
          </a:p>
          <a:p>
            <a:pPr eaLnBrk="1" hangingPunct="1"/>
            <a:r>
              <a:rPr lang="en-US" sz="900" dirty="0" smtClean="0"/>
              <a:t>http://opinionator.blogs.nytimes.com/2010/06/20/the-anosognosics-dilemma-1/?_r=0#</a:t>
            </a:r>
          </a:p>
          <a:p>
            <a:pPr eaLnBrk="1" hangingPunct="1"/>
            <a:endParaRPr lang="en-US" sz="900" dirty="0" smtClean="0"/>
          </a:p>
          <a:p>
            <a:pPr eaLnBrk="1" hangingPunct="1"/>
            <a:r>
              <a:rPr lang="en-US" sz="900" dirty="0" smtClean="0"/>
              <a:t>http://opinionator.blogs.nytimes.com/2010/06/21/the-anosognosics-dilemma-somethings-wrong-but-youll-never-know-what-it-is-part-2/#</a:t>
            </a:r>
          </a:p>
          <a:p>
            <a:pPr eaLnBrk="1" hangingPunct="1"/>
            <a:endParaRPr lang="en-US" sz="900" dirty="0" smtClean="0"/>
          </a:p>
          <a:p>
            <a:pPr eaLnBrk="1" hangingPunct="1"/>
            <a:r>
              <a:rPr lang="en-US" sz="900" dirty="0" smtClean="0"/>
              <a:t>http://opinionator.blogs.nytimes.com/2010/06/22/the-anosognosics-dilemma-somethings-wrong-but-youll-never-know-what-it-is-part-3/#</a:t>
            </a:r>
          </a:p>
          <a:p>
            <a:pPr eaLnBrk="1" hangingPunct="1"/>
            <a:endParaRPr lang="en-US" sz="900" dirty="0" smtClean="0"/>
          </a:p>
          <a:p>
            <a:pPr eaLnBrk="1" hangingPunct="1"/>
            <a:r>
              <a:rPr lang="en-US" sz="900" dirty="0" smtClean="0"/>
              <a:t>http://opinionator.blogs.nytimes.com/2010/06/23/the-anosognosics-dilemma-somethings-wrong-but-youll-never-know-what-it-is-part-4/#</a:t>
            </a:r>
          </a:p>
          <a:p>
            <a:pPr eaLnBrk="1" hangingPunct="1"/>
            <a:endParaRPr lang="en-US" sz="900" dirty="0" smtClean="0"/>
          </a:p>
          <a:p>
            <a:pPr eaLnBrk="1" hangingPunct="1"/>
            <a:r>
              <a:rPr lang="en-US" sz="900" dirty="0" smtClean="0"/>
              <a:t>http://opinionator.blogs.nytimes.com/2010/06/24/the-anosognosics-dilemma-somethings-wrong-but-youll-never-know-what-it-is-part-5/#</a:t>
            </a:r>
          </a:p>
          <a:p>
            <a:pPr eaLnBrk="1" hangingPunct="1"/>
            <a:endParaRPr lang="en-US" sz="900"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all have sinned and fall short of the Glory of God.</a:t>
            </a:r>
          </a:p>
          <a:p>
            <a:endParaRPr lang="en-US" dirty="0" smtClean="0"/>
          </a:p>
          <a:p>
            <a:r>
              <a:rPr lang="en-US" dirty="0" smtClean="0"/>
              <a:t>Romans 3:23</a:t>
            </a:r>
            <a:endParaRPr lang="en-US" dirty="0"/>
          </a:p>
        </p:txBody>
      </p:sp>
      <p:sp>
        <p:nvSpPr>
          <p:cNvPr id="4" name="Slide Number Placeholder 3"/>
          <p:cNvSpPr>
            <a:spLocks noGrp="1"/>
          </p:cNvSpPr>
          <p:nvPr>
            <p:ph type="sldNum" sz="quarter" idx="10"/>
          </p:nvPr>
        </p:nvSpPr>
        <p:spPr/>
        <p:txBody>
          <a:bodyPr/>
          <a:lstStyle/>
          <a:p>
            <a:fld id="{88C14ECA-DA45-403E-AD04-D81B3AFFBB63}" type="slidenum">
              <a:rPr lang="en-US" smtClean="0"/>
              <a:pPr/>
              <a:t>8</a:t>
            </a:fld>
            <a:endParaRPr lang="en-US" dirty="0"/>
          </a:p>
        </p:txBody>
      </p:sp>
    </p:spTree>
    <p:extLst>
      <p:ext uri="{BB962C8B-B14F-4D97-AF65-F5344CB8AC3E}">
        <p14:creationId xmlns:p14="http://schemas.microsoft.com/office/powerpoint/2010/main" val="24373149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Col Jessup a highly decorated United States Marine allowed his deep commitment for service to migrate into entitlement, and then, to disdain for the people he swore to serve.</a:t>
            </a:r>
          </a:p>
          <a:p>
            <a:endParaRPr lang="en-US" dirty="0" smtClean="0"/>
          </a:p>
          <a:p>
            <a:r>
              <a:rPr lang="en-US" dirty="0" smtClean="0"/>
              <a:t>Note- only under intense questioning was his darker nature revealed.</a:t>
            </a:r>
          </a:p>
          <a:p>
            <a:endParaRPr lang="en-US" dirty="0" smtClean="0"/>
          </a:p>
          <a:p>
            <a:r>
              <a:rPr lang="en-US" dirty="0" smtClean="0"/>
              <a:t>How can we stop ourselves from drifting into that mindset?</a:t>
            </a:r>
            <a:endParaRPr lang="en-US" dirty="0"/>
          </a:p>
        </p:txBody>
      </p:sp>
      <p:sp>
        <p:nvSpPr>
          <p:cNvPr id="4" name="Slide Number Placeholder 3"/>
          <p:cNvSpPr>
            <a:spLocks noGrp="1"/>
          </p:cNvSpPr>
          <p:nvPr>
            <p:ph type="sldNum" sz="quarter" idx="10"/>
          </p:nvPr>
        </p:nvSpPr>
        <p:spPr/>
        <p:txBody>
          <a:bodyPr/>
          <a:lstStyle/>
          <a:p>
            <a:fld id="{88C14ECA-DA45-403E-AD04-D81B3AFFBB63}" type="slidenum">
              <a:rPr lang="en-US" smtClean="0"/>
              <a:pPr/>
              <a:t>9</a:t>
            </a:fld>
            <a:endParaRPr lang="en-US" dirty="0"/>
          </a:p>
        </p:txBody>
      </p:sp>
    </p:spTree>
    <p:extLst>
      <p:ext uri="{BB962C8B-B14F-4D97-AF65-F5344CB8AC3E}">
        <p14:creationId xmlns:p14="http://schemas.microsoft.com/office/powerpoint/2010/main" val="3201255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Best- King, Gandhi, </a:t>
            </a:r>
          </a:p>
          <a:p>
            <a:endParaRPr lang="en-US" dirty="0" smtClean="0"/>
          </a:p>
          <a:p>
            <a:r>
              <a:rPr lang="en-US" dirty="0" smtClean="0"/>
              <a:t>Worst- </a:t>
            </a:r>
            <a:r>
              <a:rPr lang="en-US" dirty="0" err="1" smtClean="0"/>
              <a:t>Saddaam</a:t>
            </a:r>
            <a:r>
              <a:rPr lang="en-US" dirty="0" smtClean="0"/>
              <a:t>, Hitler</a:t>
            </a:r>
          </a:p>
          <a:p>
            <a:endParaRPr lang="en-US" dirty="0" smtClean="0"/>
          </a:p>
          <a:p>
            <a:r>
              <a:rPr lang="en-US" dirty="0" smtClean="0"/>
              <a:t>Get some names who fit</a:t>
            </a:r>
          </a:p>
          <a:p>
            <a:endParaRPr lang="en-US" dirty="0" smtClean="0"/>
          </a:p>
        </p:txBody>
      </p:sp>
      <p:sp>
        <p:nvSpPr>
          <p:cNvPr id="4" name="Slide Number Placeholder 3"/>
          <p:cNvSpPr>
            <a:spLocks noGrp="1"/>
          </p:cNvSpPr>
          <p:nvPr>
            <p:ph type="sldNum" sz="quarter" idx="10"/>
          </p:nvPr>
        </p:nvSpPr>
        <p:spPr/>
        <p:txBody>
          <a:bodyPr/>
          <a:lstStyle/>
          <a:p>
            <a:fld id="{88C14ECA-DA45-403E-AD04-D81B3AFFBB63}" type="slidenum">
              <a:rPr lang="en-US" smtClean="0"/>
              <a:pPr/>
              <a:t>10</a:t>
            </a:fld>
            <a:endParaRPr lang="en-US" dirty="0"/>
          </a:p>
        </p:txBody>
      </p:sp>
    </p:spTree>
    <p:extLst>
      <p:ext uri="{BB962C8B-B14F-4D97-AF65-F5344CB8AC3E}">
        <p14:creationId xmlns:p14="http://schemas.microsoft.com/office/powerpoint/2010/main" val="19047955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But what about folks with positive achievements, yet very dark natures?</a:t>
            </a:r>
            <a:r>
              <a:rPr lang="en-US" baseline="0" dirty="0" smtClean="0"/>
              <a:t>  Where do they go, how should we see them?</a:t>
            </a:r>
            <a:endParaRPr lang="en-US" dirty="0" smtClean="0"/>
          </a:p>
          <a:p>
            <a:endParaRPr lang="en-US" dirty="0" smtClean="0"/>
          </a:p>
          <a:p>
            <a:r>
              <a:rPr lang="en-US" dirty="0" smtClean="0"/>
              <a:t>I say “Ask and analyze”  others may</a:t>
            </a:r>
            <a:r>
              <a:rPr lang="en-US" baseline="0" dirty="0" smtClean="0"/>
              <a:t> think “Trust but verify” from START and DTRA.</a:t>
            </a:r>
          </a:p>
          <a:p>
            <a:endParaRPr lang="en-US" dirty="0" smtClean="0"/>
          </a:p>
          <a:p>
            <a:r>
              <a:rPr lang="en-US" dirty="0" smtClean="0"/>
              <a:t>Many will recognize this as a quotation also from President Reagan on the “START” treaty. </a:t>
            </a:r>
            <a:endParaRPr lang="en-US" dirty="0"/>
          </a:p>
        </p:txBody>
      </p:sp>
      <p:sp>
        <p:nvSpPr>
          <p:cNvPr id="4" name="Slide Number Placeholder 3"/>
          <p:cNvSpPr>
            <a:spLocks noGrp="1"/>
          </p:cNvSpPr>
          <p:nvPr>
            <p:ph type="sldNum" sz="quarter" idx="10"/>
          </p:nvPr>
        </p:nvSpPr>
        <p:spPr/>
        <p:txBody>
          <a:bodyPr/>
          <a:lstStyle/>
          <a:p>
            <a:fld id="{88C14ECA-DA45-403E-AD04-D81B3AFFBB63}" type="slidenum">
              <a:rPr lang="en-US" smtClean="0"/>
              <a:pPr/>
              <a:t>11</a:t>
            </a:fld>
            <a:endParaRPr lang="en-US" dirty="0"/>
          </a:p>
        </p:txBody>
      </p:sp>
    </p:spTree>
    <p:extLst>
      <p:ext uri="{BB962C8B-B14F-4D97-AF65-F5344CB8AC3E}">
        <p14:creationId xmlns:p14="http://schemas.microsoft.com/office/powerpoint/2010/main" val="26473641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AEB70EE-7ED2-4242-9205-B5D35FE77EA8}" type="datetimeFigureOut">
              <a:rPr lang="en-US" smtClean="0"/>
              <a:pPr/>
              <a:t>3/14/2016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F02600-2C06-4D54-BBF0-F9528DB2B16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EB70EE-7ED2-4242-9205-B5D35FE77EA8}" type="datetimeFigureOut">
              <a:rPr lang="en-US" smtClean="0"/>
              <a:pPr/>
              <a:t>3/14/2016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F02600-2C06-4D54-BBF0-F9528DB2B16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EB70EE-7ED2-4242-9205-B5D35FE77EA8}" type="datetimeFigureOut">
              <a:rPr lang="en-US" smtClean="0"/>
              <a:pPr/>
              <a:t>3/14/2016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F02600-2C06-4D54-BBF0-F9528DB2B16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EB70EE-7ED2-4242-9205-B5D35FE77EA8}" type="datetimeFigureOut">
              <a:rPr lang="en-US" smtClean="0"/>
              <a:pPr/>
              <a:t>3/14/2016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F02600-2C06-4D54-BBF0-F9528DB2B16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EB70EE-7ED2-4242-9205-B5D35FE77EA8}" type="datetimeFigureOut">
              <a:rPr lang="en-US" smtClean="0"/>
              <a:pPr/>
              <a:t>3/14/2016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F02600-2C06-4D54-BBF0-F9528DB2B16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AEB70EE-7ED2-4242-9205-B5D35FE77EA8}" type="datetimeFigureOut">
              <a:rPr lang="en-US" smtClean="0"/>
              <a:pPr/>
              <a:t>3/14/2016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1F02600-2C06-4D54-BBF0-F9528DB2B16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AEB70EE-7ED2-4242-9205-B5D35FE77EA8}" type="datetimeFigureOut">
              <a:rPr lang="en-US" smtClean="0"/>
              <a:pPr/>
              <a:t>3/14/2016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1F02600-2C06-4D54-BBF0-F9528DB2B16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AEB70EE-7ED2-4242-9205-B5D35FE77EA8}" type="datetimeFigureOut">
              <a:rPr lang="en-US" smtClean="0"/>
              <a:pPr/>
              <a:t>3/14/2016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1F02600-2C06-4D54-BBF0-F9528DB2B16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EB70EE-7ED2-4242-9205-B5D35FE77EA8}" type="datetimeFigureOut">
              <a:rPr lang="en-US" smtClean="0"/>
              <a:pPr/>
              <a:t>3/14/2016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1F02600-2C06-4D54-BBF0-F9528DB2B16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EB70EE-7ED2-4242-9205-B5D35FE77EA8}" type="datetimeFigureOut">
              <a:rPr lang="en-US" smtClean="0"/>
              <a:pPr/>
              <a:t>3/14/2016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1F02600-2C06-4D54-BBF0-F9528DB2B16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EB70EE-7ED2-4242-9205-B5D35FE77EA8}" type="datetimeFigureOut">
              <a:rPr lang="en-US" smtClean="0"/>
              <a:pPr/>
              <a:t>3/14/2016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1F02600-2C06-4D54-BBF0-F9528DB2B16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EB70EE-7ED2-4242-9205-B5D35FE77EA8}" type="datetimeFigureOut">
              <a:rPr lang="en-US" smtClean="0"/>
              <a:pPr/>
              <a:t>3/14/2016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F02600-2C06-4D54-BBF0-F9528DB2B16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4.xml"/><Relationship Id="rId1" Type="http://schemas.openxmlformats.org/officeDocument/2006/relationships/vmlDrawing" Target="../drawings/vmlDrawing1.vml"/><Relationship Id="rId6" Type="http://schemas.openxmlformats.org/officeDocument/2006/relationships/image" Target="../media/image3.emf"/><Relationship Id="rId5" Type="http://schemas.openxmlformats.org/officeDocument/2006/relationships/package" Target="../embeddings/Microsoft_PowerPoint_Slide1.sldx"/><Relationship Id="rId4" Type="http://schemas.openxmlformats.org/officeDocument/2006/relationships/oleObject" Target="../embeddings/oleObject1.bin"/></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smtClean="0"/>
              <a:t>Exposing the Darkside of Leadership with LIGHT</a:t>
            </a:r>
            <a:r>
              <a:rPr lang="en-US" b="1" baseline="30000" dirty="0" smtClean="0"/>
              <a:t>©</a:t>
            </a:r>
            <a:endParaRPr lang="en-US" b="1" baseline="30000" dirty="0"/>
          </a:p>
        </p:txBody>
      </p:sp>
      <p:sp>
        <p:nvSpPr>
          <p:cNvPr id="3" name="Subtitle 2"/>
          <p:cNvSpPr>
            <a:spLocks noGrp="1"/>
          </p:cNvSpPr>
          <p:nvPr>
            <p:ph type="subTitle" idx="1"/>
          </p:nvPr>
        </p:nvSpPr>
        <p:spPr>
          <a:xfrm>
            <a:off x="1371600" y="4572000"/>
            <a:ext cx="6400800" cy="1066800"/>
          </a:xfrm>
        </p:spPr>
        <p:txBody>
          <a:bodyPr/>
          <a:lstStyle/>
          <a:p>
            <a:r>
              <a:rPr lang="en-US" dirty="0" smtClean="0"/>
              <a:t>David K. Brown</a:t>
            </a:r>
            <a:br>
              <a:rPr lang="en-US" dirty="0" smtClean="0"/>
            </a:br>
            <a:r>
              <a:rPr lang="en-US" dirty="0" smtClean="0"/>
              <a:t>Leader</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US" b="1" dirty="0" smtClean="0"/>
              <a:t>Dichotomy of Leadership</a:t>
            </a:r>
          </a:p>
        </p:txBody>
      </p:sp>
      <p:sp>
        <p:nvSpPr>
          <p:cNvPr id="3" name="Content Placeholder 2"/>
          <p:cNvSpPr>
            <a:spLocks noGrp="1"/>
          </p:cNvSpPr>
          <p:nvPr>
            <p:ph idx="1"/>
          </p:nvPr>
        </p:nvSpPr>
        <p:spPr>
          <a:xfrm>
            <a:off x="457200" y="1295400"/>
            <a:ext cx="8305800" cy="4830763"/>
          </a:xfrm>
        </p:spPr>
        <p:txBody>
          <a:bodyPr>
            <a:normAutofit lnSpcReduction="10000"/>
          </a:bodyPr>
          <a:lstStyle/>
          <a:p>
            <a:endParaRPr lang="en-US" dirty="0"/>
          </a:p>
          <a:p>
            <a:r>
              <a:rPr lang="en-US" dirty="0" smtClean="0"/>
              <a:t>Leaders have been among the best people of the ages.</a:t>
            </a:r>
          </a:p>
          <a:p>
            <a:endParaRPr lang="en-US" dirty="0" smtClean="0"/>
          </a:p>
          <a:p>
            <a:r>
              <a:rPr lang="en-US" dirty="0" smtClean="0"/>
              <a:t>Some Leaders have also brought us the worst situations.</a:t>
            </a:r>
          </a:p>
          <a:p>
            <a:endParaRPr lang="en-US" dirty="0" smtClean="0"/>
          </a:p>
          <a:p>
            <a:pPr algn="ctr">
              <a:buNone/>
            </a:pPr>
            <a:r>
              <a:rPr lang="en-US" dirty="0" smtClean="0"/>
              <a:t>How can we know who is or may become a </a:t>
            </a:r>
            <a:r>
              <a:rPr lang="en-US" sz="3600" b="1" dirty="0" smtClean="0"/>
              <a:t>“Dark” Leader?</a:t>
            </a:r>
            <a:endParaRPr lang="en-US"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t>Must all be “Dark”?</a:t>
            </a:r>
          </a:p>
        </p:txBody>
      </p:sp>
      <p:sp>
        <p:nvSpPr>
          <p:cNvPr id="3" name="Content Placeholder 2"/>
          <p:cNvSpPr>
            <a:spLocks noGrp="1"/>
          </p:cNvSpPr>
          <p:nvPr>
            <p:ph idx="1"/>
          </p:nvPr>
        </p:nvSpPr>
        <p:spPr>
          <a:xfrm>
            <a:off x="457200" y="1371600"/>
            <a:ext cx="8229600" cy="4525963"/>
          </a:xfrm>
        </p:spPr>
        <p:txBody>
          <a:bodyPr>
            <a:normAutofit lnSpcReduction="10000"/>
          </a:bodyPr>
          <a:lstStyle/>
          <a:p>
            <a:r>
              <a:rPr lang="en-US" sz="3600" dirty="0" smtClean="0"/>
              <a:t>It Depends</a:t>
            </a:r>
          </a:p>
          <a:p>
            <a:endParaRPr lang="en-US" sz="3600" dirty="0" smtClean="0"/>
          </a:p>
          <a:p>
            <a:r>
              <a:rPr lang="en-US" sz="3600" dirty="0" smtClean="0"/>
              <a:t>What is the nature of “humankind”?</a:t>
            </a:r>
          </a:p>
          <a:p>
            <a:endParaRPr lang="en-US" sz="3600" dirty="0" smtClean="0"/>
          </a:p>
          <a:p>
            <a:r>
              <a:rPr lang="en-US" sz="3600" dirty="0" smtClean="0"/>
              <a:t>It is not all “kind”!</a:t>
            </a:r>
          </a:p>
          <a:p>
            <a:endParaRPr lang="en-US" sz="3600" dirty="0" smtClean="0"/>
          </a:p>
          <a:p>
            <a:r>
              <a:rPr lang="en-US" sz="3600" dirty="0" smtClean="0"/>
              <a:t>How can we know?  Ask and Analyze*</a:t>
            </a:r>
            <a:endParaRPr lang="en-US" sz="3600" dirty="0"/>
          </a:p>
        </p:txBody>
      </p:sp>
      <p:sp>
        <p:nvSpPr>
          <p:cNvPr id="4" name="TextBox 3"/>
          <p:cNvSpPr txBox="1"/>
          <p:nvPr/>
        </p:nvSpPr>
        <p:spPr>
          <a:xfrm>
            <a:off x="990600" y="6019800"/>
            <a:ext cx="7620000" cy="461665"/>
          </a:xfrm>
          <a:prstGeom prst="rect">
            <a:avLst/>
          </a:prstGeom>
          <a:noFill/>
        </p:spPr>
        <p:txBody>
          <a:bodyPr wrap="square" rtlCol="0">
            <a:spAutoFit/>
          </a:bodyPr>
          <a:lstStyle/>
          <a:p>
            <a:pPr algn="ctr"/>
            <a:r>
              <a:rPr lang="en-US" sz="2400" b="1" dirty="0" smtClean="0"/>
              <a:t>* Defense Threat Reduction Agency uses “Trust but Verify”</a:t>
            </a:r>
            <a:endParaRPr lang="en-US" sz="24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Reflection</a:t>
            </a:r>
            <a:endParaRPr lang="en-US" dirty="0"/>
          </a:p>
        </p:txBody>
      </p:sp>
      <p:sp>
        <p:nvSpPr>
          <p:cNvPr id="3" name="Content Placeholder 2"/>
          <p:cNvSpPr>
            <a:spLocks noGrp="1"/>
          </p:cNvSpPr>
          <p:nvPr>
            <p:ph idx="1"/>
          </p:nvPr>
        </p:nvSpPr>
        <p:spPr/>
        <p:txBody>
          <a:bodyPr/>
          <a:lstStyle/>
          <a:p>
            <a:r>
              <a:rPr lang="en-US" dirty="0" smtClean="0"/>
              <a:t>Think about a leader or even consider how you think about yourself as a leader</a:t>
            </a:r>
            <a:endParaRPr lang="en-US" dirty="0"/>
          </a:p>
          <a:p>
            <a:endParaRPr lang="en-US" dirty="0" smtClean="0"/>
          </a:p>
          <a:p>
            <a:r>
              <a:rPr lang="en-US" dirty="0" smtClean="0"/>
              <a:t>What’s important?</a:t>
            </a:r>
          </a:p>
          <a:p>
            <a:endParaRPr lang="en-US" dirty="0"/>
          </a:p>
          <a:p>
            <a:r>
              <a:rPr lang="en-US" dirty="0" smtClean="0"/>
              <a:t>“Really?”</a:t>
            </a:r>
            <a:endParaRPr lang="en-US" dirty="0"/>
          </a:p>
        </p:txBody>
      </p:sp>
    </p:spTree>
    <p:extLst>
      <p:ext uri="{BB962C8B-B14F-4D97-AF65-F5344CB8AC3E}">
        <p14:creationId xmlns:p14="http://schemas.microsoft.com/office/powerpoint/2010/main" val="551662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Areas to Explore</a:t>
            </a:r>
            <a:endParaRPr lang="en-US" dirty="0"/>
          </a:p>
        </p:txBody>
      </p:sp>
      <p:sp>
        <p:nvSpPr>
          <p:cNvPr id="3" name="Content Placeholder 2"/>
          <p:cNvSpPr>
            <a:spLocks noGrp="1"/>
          </p:cNvSpPr>
          <p:nvPr>
            <p:ph idx="1"/>
          </p:nvPr>
        </p:nvSpPr>
        <p:spPr>
          <a:xfrm>
            <a:off x="457200" y="1600200"/>
            <a:ext cx="8229600" cy="4876800"/>
          </a:xfrm>
        </p:spPr>
        <p:txBody>
          <a:bodyPr>
            <a:normAutofit fontScale="92500" lnSpcReduction="10000"/>
          </a:bodyPr>
          <a:lstStyle/>
          <a:p>
            <a:r>
              <a:rPr lang="en-US" dirty="0" smtClean="0"/>
              <a:t>Personal</a:t>
            </a:r>
          </a:p>
          <a:p>
            <a:endParaRPr lang="en-US" dirty="0" smtClean="0"/>
          </a:p>
          <a:p>
            <a:r>
              <a:rPr lang="en-US" dirty="0" smtClean="0"/>
              <a:t>Character</a:t>
            </a:r>
          </a:p>
          <a:p>
            <a:endParaRPr lang="en-US" dirty="0" smtClean="0"/>
          </a:p>
          <a:p>
            <a:r>
              <a:rPr lang="en-US" dirty="0" smtClean="0"/>
              <a:t>What leaders do and How they do it</a:t>
            </a:r>
          </a:p>
          <a:p>
            <a:endParaRPr lang="en-US" dirty="0" smtClean="0"/>
          </a:p>
          <a:p>
            <a:r>
              <a:rPr lang="en-US" dirty="0" smtClean="0"/>
              <a:t>How to become a better leader</a:t>
            </a:r>
          </a:p>
          <a:p>
            <a:endParaRPr lang="en-US" dirty="0" smtClean="0"/>
          </a:p>
          <a:p>
            <a:r>
              <a:rPr lang="en-US" dirty="0" smtClean="0"/>
              <a:t>How will you know?</a:t>
            </a:r>
            <a:endParaRPr lang="en-US" dirty="0"/>
          </a:p>
        </p:txBody>
      </p:sp>
    </p:spTree>
    <p:extLst>
      <p:ext uri="{BB962C8B-B14F-4D97-AF65-F5344CB8AC3E}">
        <p14:creationId xmlns:p14="http://schemas.microsoft.com/office/powerpoint/2010/main" val="13870917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50" name="Title 3"/>
          <p:cNvSpPr>
            <a:spLocks noGrp="1"/>
          </p:cNvSpPr>
          <p:nvPr>
            <p:ph type="title"/>
          </p:nvPr>
        </p:nvSpPr>
        <p:spPr/>
        <p:txBody>
          <a:bodyPr/>
          <a:lstStyle/>
          <a:p>
            <a:pPr eaLnBrk="1" hangingPunct="1"/>
            <a:r>
              <a:rPr lang="en-US" altLang="en-US" dirty="0" smtClean="0"/>
              <a:t>Why?</a:t>
            </a:r>
          </a:p>
        </p:txBody>
      </p:sp>
      <p:sp>
        <p:nvSpPr>
          <p:cNvPr id="5" name="Content Placeholder 4"/>
          <p:cNvSpPr>
            <a:spLocks noGrp="1"/>
          </p:cNvSpPr>
          <p:nvPr>
            <p:ph idx="1"/>
          </p:nvPr>
        </p:nvSpPr>
        <p:spPr>
          <a:xfrm>
            <a:off x="457200" y="1143000"/>
            <a:ext cx="8382000" cy="5410200"/>
          </a:xfrm>
        </p:spPr>
        <p:txBody>
          <a:bodyPr rtlCol="0">
            <a:noAutofit/>
          </a:bodyPr>
          <a:lstStyle/>
          <a:p>
            <a:pPr marL="284163" indent="4763" eaLnBrk="1" fontAlgn="auto" hangingPunct="1">
              <a:spcAft>
                <a:spcPts val="0"/>
              </a:spcAft>
              <a:buFont typeface="Arial" pitchFamily="34" charset="0"/>
              <a:buNone/>
              <a:defRPr/>
            </a:pPr>
            <a:r>
              <a:rPr lang="en-US" sz="2400" dirty="0" smtClean="0"/>
              <a:t>Generally, when we try to change, we simply thrash about: </a:t>
            </a:r>
          </a:p>
          <a:p>
            <a:pPr marL="284163" indent="4763" eaLnBrk="1" fontAlgn="auto" hangingPunct="1">
              <a:spcAft>
                <a:spcPts val="0"/>
              </a:spcAft>
              <a:buFont typeface="Arial" pitchFamily="34" charset="0"/>
              <a:buNone/>
              <a:defRPr/>
            </a:pPr>
            <a:r>
              <a:rPr lang="en-US" sz="2400" dirty="0" smtClean="0"/>
              <a:t>We improvise, guess, forget our results or change the conditions without even noticing the results.</a:t>
            </a:r>
          </a:p>
          <a:p>
            <a:pPr marL="284163" indent="4763" eaLnBrk="1" fontAlgn="auto" hangingPunct="1">
              <a:spcAft>
                <a:spcPts val="0"/>
              </a:spcAft>
              <a:buFont typeface="Arial" pitchFamily="34" charset="0"/>
              <a:buNone/>
              <a:defRPr/>
            </a:pPr>
            <a:endParaRPr lang="en-US" sz="1800" dirty="0" smtClean="0"/>
          </a:p>
          <a:p>
            <a:pPr marL="284163" indent="4763" eaLnBrk="1" fontAlgn="auto" hangingPunct="1">
              <a:spcAft>
                <a:spcPts val="0"/>
              </a:spcAft>
              <a:buFont typeface="Arial" pitchFamily="34" charset="0"/>
              <a:buNone/>
              <a:defRPr/>
            </a:pPr>
            <a:r>
              <a:rPr lang="en-US" sz="2400" dirty="0" smtClean="0"/>
              <a:t>Errors are possible in self-tracking and self-experiment, of course. It is easy to mistake a transient effect for a permanent one, or miss some hidden factor that is influencing your data and confounding your conclusions. </a:t>
            </a:r>
          </a:p>
          <a:p>
            <a:pPr marL="284163" indent="4763" eaLnBrk="1" fontAlgn="auto" hangingPunct="1">
              <a:spcAft>
                <a:spcPts val="0"/>
              </a:spcAft>
              <a:buFont typeface="Arial" pitchFamily="34" charset="0"/>
              <a:buNone/>
              <a:defRPr/>
            </a:pPr>
            <a:endParaRPr lang="en-US" sz="1800" dirty="0" smtClean="0"/>
          </a:p>
          <a:p>
            <a:pPr marL="284163" indent="4763" eaLnBrk="1" fontAlgn="auto" hangingPunct="1">
              <a:spcAft>
                <a:spcPts val="0"/>
              </a:spcAft>
              <a:buFont typeface="Arial" pitchFamily="34" charset="0"/>
              <a:buNone/>
              <a:defRPr/>
            </a:pPr>
            <a:r>
              <a:rPr lang="en-US" sz="2400" dirty="0" smtClean="0"/>
              <a:t>But once you start gathering data, recording the dates, toggling the conditions back and forth while keeping careful records of the outcome, you gain a tremendous advantage over the normal human practice of making no valid effort whatsoever</a:t>
            </a:r>
          </a:p>
        </p:txBody>
      </p:sp>
      <p:sp>
        <p:nvSpPr>
          <p:cNvPr id="2" name="TextBox 1"/>
          <p:cNvSpPr txBox="1"/>
          <p:nvPr/>
        </p:nvSpPr>
        <p:spPr>
          <a:xfrm>
            <a:off x="1828800" y="6324600"/>
            <a:ext cx="6400800" cy="369332"/>
          </a:xfrm>
          <a:prstGeom prst="rect">
            <a:avLst/>
          </a:prstGeom>
          <a:noFill/>
        </p:spPr>
        <p:txBody>
          <a:bodyPr wrap="square" rtlCol="0">
            <a:spAutoFit/>
          </a:bodyPr>
          <a:lstStyle/>
          <a:p>
            <a:r>
              <a:rPr lang="en-US" dirty="0"/>
              <a:t>From  Gary Wolfe NY TIMES 2 May 2010 (26 APR Magazine</a:t>
            </a:r>
            <a:r>
              <a:rPr lang="en-US" dirty="0" smtClean="0"/>
              <a:t>)</a:t>
            </a:r>
            <a:endParaRPr lang="en-US" dirty="0"/>
          </a:p>
        </p:txBody>
      </p:sp>
    </p:spTree>
    <p:extLst>
      <p:ext uri="{BB962C8B-B14F-4D97-AF65-F5344CB8AC3E}">
        <p14:creationId xmlns:p14="http://schemas.microsoft.com/office/powerpoint/2010/main" val="226764668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t>Dimensions of Leadership</a:t>
            </a:r>
            <a:endParaRPr lang="en-US" b="1" dirty="0"/>
          </a:p>
        </p:txBody>
      </p:sp>
      <p:sp>
        <p:nvSpPr>
          <p:cNvPr id="3" name="Content Placeholder 2"/>
          <p:cNvSpPr>
            <a:spLocks noGrp="1"/>
          </p:cNvSpPr>
          <p:nvPr>
            <p:ph idx="1"/>
          </p:nvPr>
        </p:nvSpPr>
        <p:spPr>
          <a:xfrm>
            <a:off x="381000" y="1219200"/>
            <a:ext cx="8229600" cy="5181600"/>
          </a:xfrm>
        </p:spPr>
        <p:txBody>
          <a:bodyPr>
            <a:normAutofit fontScale="77500" lnSpcReduction="20000"/>
          </a:bodyPr>
          <a:lstStyle/>
          <a:p>
            <a:r>
              <a:rPr lang="en-US" dirty="0" smtClean="0"/>
              <a:t>Traits- Drake (1985), Kirkpatrick &amp; Locke (1991), Zacarro (2007)</a:t>
            </a:r>
          </a:p>
          <a:p>
            <a:endParaRPr lang="en-US" dirty="0"/>
          </a:p>
          <a:p>
            <a:r>
              <a:rPr lang="en-US" dirty="0" smtClean="0"/>
              <a:t>Actions- Barling, Christie &amp; Turner (2008), Bennis (2004)</a:t>
            </a:r>
          </a:p>
          <a:p>
            <a:endParaRPr lang="en-US" dirty="0"/>
          </a:p>
          <a:p>
            <a:r>
              <a:rPr lang="en-US" dirty="0" smtClean="0"/>
              <a:t>Relationships- Popper (2004), Bass &amp; Avolio (1990), Clements &amp; Washbush (1999), Blanchard, K., &amp; Hersey, P. (1986)</a:t>
            </a:r>
          </a:p>
          <a:p>
            <a:pPr>
              <a:buNone/>
            </a:pPr>
            <a:endParaRPr lang="en-US" dirty="0"/>
          </a:p>
          <a:p>
            <a:r>
              <a:rPr lang="en-US" dirty="0" smtClean="0"/>
              <a:t>Drivers- Bass &amp; Steidlmeier (1999), Higgs (2009), McBer (1970-1990’s- LMET)</a:t>
            </a:r>
          </a:p>
          <a:p>
            <a:endParaRPr lang="en-US" dirty="0"/>
          </a:p>
          <a:p>
            <a:r>
              <a:rPr lang="en-US" dirty="0" smtClean="0"/>
              <a:t>Results- Conger (2004), Howell &amp; Avolio (1992), Barling &amp; Turner (2008)</a:t>
            </a:r>
            <a:endParaRPr lang="en-US" dirty="0"/>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Discerning LIGHT</a:t>
            </a:r>
            <a:r>
              <a:rPr lang="en-US" sz="3200" b="1" baseline="30000" dirty="0" smtClean="0"/>
              <a:t> </a:t>
            </a:r>
            <a:r>
              <a:rPr lang="en-US" b="1" dirty="0" smtClean="0"/>
              <a:t>from DARK: </a:t>
            </a:r>
            <a:br>
              <a:rPr lang="en-US" b="1" dirty="0" smtClean="0"/>
            </a:br>
            <a:r>
              <a:rPr lang="en-US" b="1" dirty="0" smtClean="0"/>
              <a:t>A LIGHT</a:t>
            </a:r>
            <a:r>
              <a:rPr lang="en-US" sz="3200" b="1" baseline="30000" dirty="0" smtClean="0"/>
              <a:t>©  </a:t>
            </a:r>
            <a:r>
              <a:rPr lang="en-US" b="1" dirty="0" smtClean="0"/>
              <a:t>model</a:t>
            </a:r>
            <a:endParaRPr lang="en-US" b="1" baseline="30000" dirty="0" smtClean="0"/>
          </a:p>
        </p:txBody>
      </p:sp>
      <p:sp>
        <p:nvSpPr>
          <p:cNvPr id="3" name="Content Placeholder 2"/>
          <p:cNvSpPr>
            <a:spLocks noGrp="1"/>
          </p:cNvSpPr>
          <p:nvPr>
            <p:ph idx="1"/>
          </p:nvPr>
        </p:nvSpPr>
        <p:spPr>
          <a:xfrm>
            <a:off x="457200" y="1600200"/>
            <a:ext cx="8229600" cy="4876800"/>
          </a:xfrm>
        </p:spPr>
        <p:txBody>
          <a:bodyPr>
            <a:noAutofit/>
          </a:bodyPr>
          <a:lstStyle/>
          <a:p>
            <a:pPr marL="6178550" indent="169863">
              <a:lnSpc>
                <a:spcPct val="150000"/>
              </a:lnSpc>
            </a:pPr>
            <a:r>
              <a:rPr lang="en-US" b="1" dirty="0" smtClean="0"/>
              <a:t>T</a:t>
            </a:r>
            <a:r>
              <a:rPr lang="en-US" dirty="0" smtClean="0"/>
              <a:t>hinking</a:t>
            </a:r>
          </a:p>
          <a:p>
            <a:pPr marL="5368925" indent="169863">
              <a:lnSpc>
                <a:spcPct val="150000"/>
              </a:lnSpc>
            </a:pPr>
            <a:r>
              <a:rPr lang="en-US" b="1" dirty="0" smtClean="0"/>
              <a:t>H</a:t>
            </a:r>
            <a:r>
              <a:rPr lang="en-US" dirty="0" smtClean="0"/>
              <a:t>igher </a:t>
            </a:r>
            <a:endParaRPr lang="en-US" b="1" dirty="0" smtClean="0"/>
          </a:p>
          <a:p>
            <a:pPr marL="3775075" indent="-169863">
              <a:lnSpc>
                <a:spcPct val="150000"/>
              </a:lnSpc>
            </a:pPr>
            <a:r>
              <a:rPr lang="en-US" b="1" dirty="0" smtClean="0"/>
              <a:t>G</a:t>
            </a:r>
            <a:r>
              <a:rPr lang="en-US" dirty="0" smtClean="0"/>
              <a:t>uide for</a:t>
            </a:r>
          </a:p>
          <a:p>
            <a:pPr marL="1711325" indent="169863">
              <a:lnSpc>
                <a:spcPct val="150000"/>
              </a:lnSpc>
            </a:pPr>
            <a:r>
              <a:rPr lang="en-US" b="1" dirty="0" smtClean="0"/>
              <a:t>I</a:t>
            </a:r>
            <a:r>
              <a:rPr lang="en-US" dirty="0" smtClean="0"/>
              <a:t>ntegrated</a:t>
            </a:r>
            <a:endParaRPr lang="en-US" b="1" dirty="0" smtClean="0"/>
          </a:p>
          <a:p>
            <a:pPr marL="574675" indent="-234950">
              <a:lnSpc>
                <a:spcPct val="150000"/>
              </a:lnSpc>
            </a:pPr>
            <a:r>
              <a:rPr lang="en-US" b="1" dirty="0" smtClean="0"/>
              <a:t>L</a:t>
            </a:r>
            <a:r>
              <a:rPr lang="en-US" dirty="0" smtClean="0"/>
              <a:t>eader’s</a:t>
            </a:r>
            <a:endParaRPr lang="en-US" sz="1600" dirty="0" smtClean="0"/>
          </a:p>
          <a:p>
            <a:pPr algn="ctr">
              <a:lnSpc>
                <a:spcPct val="150000"/>
              </a:lnSpc>
              <a:buNone/>
            </a:pPr>
            <a:r>
              <a:rPr lang="en-US" b="1" dirty="0" smtClean="0"/>
              <a:t>“LIGHT</a:t>
            </a:r>
            <a:r>
              <a:rPr lang="en-US" b="1" baseline="30000" dirty="0" smtClean="0"/>
              <a:t> ©</a:t>
            </a:r>
            <a:r>
              <a:rPr lang="en-US" b="1" dirty="0" smtClean="0"/>
              <a:t>”</a:t>
            </a:r>
          </a:p>
          <a:p>
            <a:pPr>
              <a:lnSpc>
                <a:spcPct val="150000"/>
              </a:lnSpc>
            </a:pPr>
            <a:endParaRPr lang="en-US" sz="2800" dirty="0" smtClean="0"/>
          </a:p>
          <a:p>
            <a:pPr>
              <a:lnSpc>
                <a:spcPct val="150000"/>
              </a:lnSpc>
            </a:pPr>
            <a:endParaRPr lang="en-US" sz="2800" dirty="0" smtClean="0"/>
          </a:p>
          <a:p>
            <a:pPr>
              <a:lnSpc>
                <a:spcPct val="150000"/>
              </a:lnSpc>
            </a:pPr>
            <a:endParaRPr lang="en-US" sz="2800" dirty="0"/>
          </a:p>
        </p:txBody>
      </p:sp>
      <p:cxnSp>
        <p:nvCxnSpPr>
          <p:cNvPr id="5" name="Straight Arrow Connector 4"/>
          <p:cNvCxnSpPr/>
          <p:nvPr/>
        </p:nvCxnSpPr>
        <p:spPr>
          <a:xfrm flipV="1">
            <a:off x="2057400" y="2514600"/>
            <a:ext cx="6172200" cy="3581400"/>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LIGHT</a:t>
            </a:r>
            <a:r>
              <a:rPr lang="en-US" b="1" baseline="30000" dirty="0" smtClean="0"/>
              <a:t>©</a:t>
            </a:r>
            <a:r>
              <a:rPr lang="en-US" b="1" dirty="0" smtClean="0"/>
              <a:t> as a Life “Filter”</a:t>
            </a:r>
            <a:endParaRPr lang="en-US" b="1" dirty="0"/>
          </a:p>
        </p:txBody>
      </p:sp>
      <p:sp>
        <p:nvSpPr>
          <p:cNvPr id="4" name="Content Placeholder 3"/>
          <p:cNvSpPr>
            <a:spLocks noGrp="1"/>
          </p:cNvSpPr>
          <p:nvPr>
            <p:ph sz="half" idx="2"/>
          </p:nvPr>
        </p:nvSpPr>
        <p:spPr>
          <a:xfrm>
            <a:off x="4724400" y="1524000"/>
            <a:ext cx="4038600" cy="4525963"/>
          </a:xfrm>
        </p:spPr>
        <p:txBody>
          <a:bodyPr>
            <a:normAutofit fontScale="77500" lnSpcReduction="20000"/>
          </a:bodyPr>
          <a:lstStyle/>
          <a:p>
            <a:pPr algn="ctr">
              <a:buNone/>
            </a:pPr>
            <a:r>
              <a:rPr lang="en-US" dirty="0" smtClean="0"/>
              <a:t>The Questions</a:t>
            </a:r>
          </a:p>
          <a:p>
            <a:pPr algn="ctr">
              <a:buNone/>
            </a:pPr>
            <a:endParaRPr lang="en-US" dirty="0" smtClean="0"/>
          </a:p>
          <a:p>
            <a:r>
              <a:rPr lang="en-US" dirty="0" smtClean="0"/>
              <a:t>Who the leader is</a:t>
            </a:r>
          </a:p>
          <a:p>
            <a:endParaRPr lang="en-US" dirty="0" smtClean="0"/>
          </a:p>
          <a:p>
            <a:r>
              <a:rPr lang="en-US" dirty="0" smtClean="0"/>
              <a:t>What the leader does</a:t>
            </a:r>
          </a:p>
          <a:p>
            <a:endParaRPr lang="en-US" dirty="0" smtClean="0"/>
          </a:p>
          <a:p>
            <a:r>
              <a:rPr lang="en-US" dirty="0" smtClean="0"/>
              <a:t>How the leader relates/ communicates</a:t>
            </a:r>
          </a:p>
          <a:p>
            <a:endParaRPr lang="en-US" dirty="0" smtClean="0"/>
          </a:p>
          <a:p>
            <a:r>
              <a:rPr lang="en-US" dirty="0" smtClean="0"/>
              <a:t>What are the leader’s motives/ drivers?</a:t>
            </a:r>
          </a:p>
          <a:p>
            <a:endParaRPr lang="en-US" dirty="0" smtClean="0"/>
          </a:p>
          <a:p>
            <a:r>
              <a:rPr lang="en-US" dirty="0" smtClean="0"/>
              <a:t>What does the leader leave behind?</a:t>
            </a:r>
            <a:endParaRPr lang="en-US" dirty="0"/>
          </a:p>
        </p:txBody>
      </p:sp>
      <p:graphicFrame>
        <p:nvGraphicFramePr>
          <p:cNvPr id="1026" name="Object 2"/>
          <p:cNvGraphicFramePr>
            <a:graphicFrameLocks noChangeAspect="1"/>
          </p:cNvGraphicFramePr>
          <p:nvPr>
            <p:extLst>
              <p:ext uri="{D42A27DB-BD31-4B8C-83A1-F6EECF244321}">
                <p14:modId xmlns:p14="http://schemas.microsoft.com/office/powerpoint/2010/main" val="2387287625"/>
              </p:ext>
            </p:extLst>
          </p:nvPr>
        </p:nvGraphicFramePr>
        <p:xfrm>
          <a:off x="304800" y="1600200"/>
          <a:ext cx="4371331" cy="3276600"/>
        </p:xfrm>
        <a:graphic>
          <a:graphicData uri="http://schemas.openxmlformats.org/presentationml/2006/ole">
            <mc:AlternateContent xmlns:mc="http://schemas.openxmlformats.org/markup-compatibility/2006">
              <mc:Choice xmlns:v="urn:schemas-microsoft-com:vml" Requires="v">
                <p:oleObj spid="_x0000_s1074" name="Slide" r:id="rId5" imgW="3710769" imgH="2782937" progId="PowerPoint.Slide.12">
                  <p:embed/>
                </p:oleObj>
              </mc:Choice>
              <mc:Fallback>
                <p:oleObj name="Slide" r:id="rId5" imgW="3710769" imgH="2782937" progId="PowerPoint.Slide.12">
                  <p:embed/>
                  <p:pic>
                    <p:nvPicPr>
                      <p:cNvPr id="0" name="Picture 2"/>
                      <p:cNvPicPr>
                        <a:picLocks noChangeAspect="1" noChangeArrowheads="1"/>
                      </p:cNvPicPr>
                      <p:nvPr/>
                    </p:nvPicPr>
                    <p:blipFill>
                      <a:blip r:embed="rId6"/>
                      <a:srcRect/>
                      <a:stretch>
                        <a:fillRect/>
                      </a:stretch>
                    </p:blipFill>
                    <p:spPr bwMode="auto">
                      <a:xfrm>
                        <a:off x="304800" y="1600200"/>
                        <a:ext cx="4371331" cy="3276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8600"/>
            <a:ext cx="8229600" cy="563562"/>
          </a:xfrm>
        </p:spPr>
        <p:txBody>
          <a:bodyPr>
            <a:normAutofit fontScale="90000"/>
          </a:bodyPr>
          <a:lstStyle/>
          <a:p>
            <a:r>
              <a:rPr lang="en-US" b="1" dirty="0" smtClean="0"/>
              <a:t>LIGHT</a:t>
            </a:r>
            <a:r>
              <a:rPr lang="en-US" b="1" baseline="30000" dirty="0" smtClean="0"/>
              <a:t>©</a:t>
            </a:r>
            <a:r>
              <a:rPr lang="en-US" b="1" dirty="0" smtClean="0"/>
              <a:t> Analysis Leadership Model</a:t>
            </a:r>
            <a:endParaRPr lang="en-US" b="1" dirty="0"/>
          </a:p>
        </p:txBody>
      </p:sp>
      <p:sp>
        <p:nvSpPr>
          <p:cNvPr id="5" name="Regular Pentagon 4"/>
          <p:cNvSpPr/>
          <p:nvPr/>
        </p:nvSpPr>
        <p:spPr>
          <a:xfrm>
            <a:off x="762000" y="1143000"/>
            <a:ext cx="7543800" cy="5181600"/>
          </a:xfrm>
          <a:prstGeom prst="pentag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gular Pentagon 5"/>
          <p:cNvSpPr/>
          <p:nvPr/>
        </p:nvSpPr>
        <p:spPr>
          <a:xfrm>
            <a:off x="3810000" y="3581400"/>
            <a:ext cx="838200" cy="762000"/>
          </a:xfrm>
          <a:prstGeom prst="pentagon">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Arrow Connector 7"/>
          <p:cNvCxnSpPr>
            <a:stCxn id="6" idx="0"/>
            <a:endCxn id="5" idx="0"/>
          </p:cNvCxnSpPr>
          <p:nvPr/>
        </p:nvCxnSpPr>
        <p:spPr>
          <a:xfrm rot="5400000" flipH="1" flipV="1">
            <a:off x="3162300" y="2209800"/>
            <a:ext cx="243840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6" idx="1"/>
            <a:endCxn id="5" idx="1"/>
          </p:cNvCxnSpPr>
          <p:nvPr/>
        </p:nvCxnSpPr>
        <p:spPr>
          <a:xfrm rot="10800000">
            <a:off x="762009" y="3122191"/>
            <a:ext cx="3047993" cy="75026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6" idx="2"/>
            <a:endCxn id="5" idx="2"/>
          </p:cNvCxnSpPr>
          <p:nvPr/>
        </p:nvCxnSpPr>
        <p:spPr>
          <a:xfrm rot="5400000">
            <a:off x="2095816" y="4450317"/>
            <a:ext cx="1981186" cy="176734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6" idx="4"/>
            <a:endCxn id="5" idx="4"/>
          </p:cNvCxnSpPr>
          <p:nvPr/>
        </p:nvCxnSpPr>
        <p:spPr>
          <a:xfrm rot="16200000" flipH="1">
            <a:off x="4685998" y="4145516"/>
            <a:ext cx="1981186" cy="237694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6" idx="5"/>
            <a:endCxn id="5" idx="5"/>
          </p:cNvCxnSpPr>
          <p:nvPr/>
        </p:nvCxnSpPr>
        <p:spPr>
          <a:xfrm flipV="1">
            <a:off x="4648199" y="3122190"/>
            <a:ext cx="3657593" cy="75026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1524000" y="2819400"/>
            <a:ext cx="1524000" cy="369332"/>
          </a:xfrm>
          <a:prstGeom prst="rect">
            <a:avLst/>
          </a:prstGeom>
          <a:noFill/>
        </p:spPr>
        <p:txBody>
          <a:bodyPr wrap="square" rtlCol="0">
            <a:spAutoFit/>
          </a:bodyPr>
          <a:lstStyle/>
          <a:p>
            <a:pPr algn="ctr"/>
            <a:r>
              <a:rPr lang="en-US" dirty="0" smtClean="0"/>
              <a:t>IS</a:t>
            </a:r>
            <a:endParaRPr lang="en-US" dirty="0"/>
          </a:p>
        </p:txBody>
      </p:sp>
      <p:sp>
        <p:nvSpPr>
          <p:cNvPr id="34" name="TextBox 33"/>
          <p:cNvSpPr txBox="1"/>
          <p:nvPr/>
        </p:nvSpPr>
        <p:spPr>
          <a:xfrm>
            <a:off x="1600200" y="3810000"/>
            <a:ext cx="1524000" cy="369332"/>
          </a:xfrm>
          <a:prstGeom prst="rect">
            <a:avLst/>
          </a:prstGeom>
          <a:noFill/>
        </p:spPr>
        <p:txBody>
          <a:bodyPr wrap="square" rtlCol="0">
            <a:spAutoFit/>
          </a:bodyPr>
          <a:lstStyle/>
          <a:p>
            <a:r>
              <a:rPr lang="en-US" dirty="0" smtClean="0"/>
              <a:t>Does</a:t>
            </a:r>
            <a:endParaRPr lang="en-US" dirty="0"/>
          </a:p>
        </p:txBody>
      </p:sp>
      <p:sp>
        <p:nvSpPr>
          <p:cNvPr id="35" name="TextBox 34"/>
          <p:cNvSpPr txBox="1"/>
          <p:nvPr/>
        </p:nvSpPr>
        <p:spPr>
          <a:xfrm>
            <a:off x="6248400" y="2743200"/>
            <a:ext cx="1524000" cy="369332"/>
          </a:xfrm>
          <a:prstGeom prst="rect">
            <a:avLst/>
          </a:prstGeom>
          <a:noFill/>
        </p:spPr>
        <p:txBody>
          <a:bodyPr wrap="square" rtlCol="0">
            <a:spAutoFit/>
          </a:bodyPr>
          <a:lstStyle/>
          <a:p>
            <a:r>
              <a:rPr lang="en-US" dirty="0" smtClean="0"/>
              <a:t>Relates</a:t>
            </a:r>
            <a:endParaRPr lang="en-US" dirty="0"/>
          </a:p>
        </p:txBody>
      </p:sp>
      <p:sp>
        <p:nvSpPr>
          <p:cNvPr id="36" name="TextBox 35"/>
          <p:cNvSpPr txBox="1"/>
          <p:nvPr/>
        </p:nvSpPr>
        <p:spPr>
          <a:xfrm>
            <a:off x="6400800" y="838200"/>
            <a:ext cx="2438400" cy="1200329"/>
          </a:xfrm>
          <a:prstGeom prst="rect">
            <a:avLst/>
          </a:prstGeom>
          <a:noFill/>
        </p:spPr>
        <p:txBody>
          <a:bodyPr wrap="square" rtlCol="0">
            <a:spAutoFit/>
          </a:bodyPr>
          <a:lstStyle/>
          <a:p>
            <a:pPr algn="ctr"/>
            <a:r>
              <a:rPr lang="en-US" dirty="0" smtClean="0"/>
              <a:t>Situation</a:t>
            </a:r>
          </a:p>
          <a:p>
            <a:r>
              <a:rPr lang="en-US" dirty="0" smtClean="0"/>
              <a:t>Who ‘s there and who cares? </a:t>
            </a:r>
          </a:p>
          <a:p>
            <a:r>
              <a:rPr lang="en-US" dirty="0" smtClean="0"/>
              <a:t>Challenges</a:t>
            </a:r>
            <a:endParaRPr lang="en-US" dirty="0"/>
          </a:p>
        </p:txBody>
      </p:sp>
      <p:sp>
        <p:nvSpPr>
          <p:cNvPr id="37" name="TextBox 36"/>
          <p:cNvSpPr txBox="1"/>
          <p:nvPr/>
        </p:nvSpPr>
        <p:spPr>
          <a:xfrm>
            <a:off x="6172200" y="3733800"/>
            <a:ext cx="1524000" cy="369332"/>
          </a:xfrm>
          <a:prstGeom prst="rect">
            <a:avLst/>
          </a:prstGeom>
          <a:noFill/>
        </p:spPr>
        <p:txBody>
          <a:bodyPr wrap="square" rtlCol="0">
            <a:spAutoFit/>
          </a:bodyPr>
          <a:lstStyle/>
          <a:p>
            <a:r>
              <a:rPr lang="en-US" dirty="0" smtClean="0"/>
              <a:t>Leaves behind</a:t>
            </a:r>
            <a:endParaRPr lang="en-US" dirty="0"/>
          </a:p>
        </p:txBody>
      </p:sp>
      <p:sp>
        <p:nvSpPr>
          <p:cNvPr id="38" name="TextBox 37"/>
          <p:cNvSpPr txBox="1"/>
          <p:nvPr/>
        </p:nvSpPr>
        <p:spPr>
          <a:xfrm>
            <a:off x="4038600" y="5257800"/>
            <a:ext cx="1524000" cy="369332"/>
          </a:xfrm>
          <a:prstGeom prst="rect">
            <a:avLst/>
          </a:prstGeom>
          <a:noFill/>
        </p:spPr>
        <p:txBody>
          <a:bodyPr wrap="square" rtlCol="0">
            <a:spAutoFit/>
          </a:bodyPr>
          <a:lstStyle/>
          <a:p>
            <a:pPr algn="ctr"/>
            <a:r>
              <a:rPr lang="en-US" dirty="0" smtClean="0"/>
              <a:t>Motivation</a:t>
            </a:r>
            <a:endParaRPr lang="en-US" dirty="0"/>
          </a:p>
        </p:txBody>
      </p:sp>
      <p:sp>
        <p:nvSpPr>
          <p:cNvPr id="44" name="TextBox 43"/>
          <p:cNvSpPr txBox="1"/>
          <p:nvPr/>
        </p:nvSpPr>
        <p:spPr>
          <a:xfrm rot="-7560000">
            <a:off x="2376269" y="2679147"/>
            <a:ext cx="2037131" cy="369332"/>
          </a:xfrm>
          <a:prstGeom prst="rect">
            <a:avLst/>
          </a:prstGeom>
          <a:noFill/>
        </p:spPr>
        <p:txBody>
          <a:bodyPr wrap="square" rtlCol="0">
            <a:spAutoFit/>
          </a:bodyPr>
          <a:lstStyle/>
          <a:p>
            <a:r>
              <a:rPr lang="en-US" dirty="0" smtClean="0"/>
              <a:t>High                    Low</a:t>
            </a:r>
            <a:endParaRPr lang="en-US" dirty="0"/>
          </a:p>
        </p:txBody>
      </p:sp>
      <p:sp>
        <p:nvSpPr>
          <p:cNvPr id="46" name="TextBox 45"/>
          <p:cNvSpPr txBox="1"/>
          <p:nvPr/>
        </p:nvSpPr>
        <p:spPr>
          <a:xfrm rot="-23100000">
            <a:off x="1554846" y="4387333"/>
            <a:ext cx="2262125" cy="369332"/>
          </a:xfrm>
          <a:prstGeom prst="rect">
            <a:avLst/>
          </a:prstGeom>
          <a:noFill/>
        </p:spPr>
        <p:txBody>
          <a:bodyPr wrap="square" rtlCol="0">
            <a:spAutoFit/>
          </a:bodyPr>
          <a:lstStyle/>
          <a:p>
            <a:r>
              <a:rPr lang="en-US" dirty="0" smtClean="0"/>
              <a:t>Low                        High </a:t>
            </a:r>
            <a:endParaRPr lang="en-US" dirty="0"/>
          </a:p>
        </p:txBody>
      </p:sp>
      <p:sp>
        <p:nvSpPr>
          <p:cNvPr id="47" name="TextBox 46"/>
          <p:cNvSpPr txBox="1"/>
          <p:nvPr/>
        </p:nvSpPr>
        <p:spPr>
          <a:xfrm rot="-5280000">
            <a:off x="3148636" y="5088507"/>
            <a:ext cx="2033775" cy="369332"/>
          </a:xfrm>
          <a:prstGeom prst="rect">
            <a:avLst/>
          </a:prstGeom>
          <a:noFill/>
        </p:spPr>
        <p:txBody>
          <a:bodyPr wrap="square" rtlCol="0">
            <a:spAutoFit/>
          </a:bodyPr>
          <a:lstStyle/>
          <a:p>
            <a:r>
              <a:rPr lang="en-US" dirty="0" smtClean="0"/>
              <a:t>Low                  High </a:t>
            </a:r>
            <a:endParaRPr lang="en-US" dirty="0"/>
          </a:p>
        </p:txBody>
      </p:sp>
      <p:sp>
        <p:nvSpPr>
          <p:cNvPr id="169" name="TextBox 168"/>
          <p:cNvSpPr txBox="1"/>
          <p:nvPr/>
        </p:nvSpPr>
        <p:spPr>
          <a:xfrm rot="-2940000">
            <a:off x="4109039" y="2641455"/>
            <a:ext cx="2145122" cy="369332"/>
          </a:xfrm>
          <a:prstGeom prst="rect">
            <a:avLst/>
          </a:prstGeom>
          <a:noFill/>
        </p:spPr>
        <p:txBody>
          <a:bodyPr wrap="square" rtlCol="0">
            <a:spAutoFit/>
          </a:bodyPr>
          <a:lstStyle/>
          <a:p>
            <a:r>
              <a:rPr lang="en-US" dirty="0" smtClean="0"/>
              <a:t>High                    Low</a:t>
            </a:r>
            <a:endParaRPr lang="en-US" dirty="0"/>
          </a:p>
        </p:txBody>
      </p:sp>
      <p:sp>
        <p:nvSpPr>
          <p:cNvPr id="170" name="TextBox 169"/>
          <p:cNvSpPr txBox="1"/>
          <p:nvPr/>
        </p:nvSpPr>
        <p:spPr>
          <a:xfrm rot="720000">
            <a:off x="4727342" y="4273034"/>
            <a:ext cx="2814102" cy="369332"/>
          </a:xfrm>
          <a:prstGeom prst="rect">
            <a:avLst/>
          </a:prstGeom>
          <a:noFill/>
        </p:spPr>
        <p:txBody>
          <a:bodyPr wrap="square" rtlCol="0">
            <a:spAutoFit/>
          </a:bodyPr>
          <a:lstStyle/>
          <a:p>
            <a:r>
              <a:rPr lang="en-US" dirty="0" smtClean="0"/>
              <a:t>High                                  Low</a:t>
            </a:r>
            <a:endParaRPr lang="en-US" dirty="0"/>
          </a:p>
        </p:txBody>
      </p:sp>
      <p:sp>
        <p:nvSpPr>
          <p:cNvPr id="21" name="TextBox 20"/>
          <p:cNvSpPr txBox="1"/>
          <p:nvPr/>
        </p:nvSpPr>
        <p:spPr>
          <a:xfrm>
            <a:off x="3276600" y="6400800"/>
            <a:ext cx="5562600" cy="400110"/>
          </a:xfrm>
          <a:prstGeom prst="rect">
            <a:avLst/>
          </a:prstGeom>
          <a:noFill/>
        </p:spPr>
        <p:txBody>
          <a:bodyPr wrap="square" rtlCol="0">
            <a:spAutoFit/>
          </a:bodyPr>
          <a:lstStyle/>
          <a:p>
            <a:r>
              <a:rPr lang="en-US" sz="2000" b="1" dirty="0" smtClean="0"/>
              <a:t>*Leader’s Integrated Guide for Higher Thinking</a:t>
            </a:r>
            <a:endParaRPr lang="en-US" sz="2000"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6038"/>
            <a:ext cx="8229600" cy="1020762"/>
          </a:xfrm>
        </p:spPr>
        <p:txBody>
          <a:bodyPr>
            <a:normAutofit fontScale="90000"/>
          </a:bodyPr>
          <a:lstStyle/>
          <a:p>
            <a:r>
              <a:rPr lang="en-US" b="1" dirty="0" smtClean="0"/>
              <a:t>A “Filter” for Leadership Assessment</a:t>
            </a:r>
            <a:br>
              <a:rPr lang="en-US" b="1" dirty="0" smtClean="0"/>
            </a:br>
            <a:r>
              <a:rPr lang="en-US" b="1" dirty="0" smtClean="0"/>
              <a:t>Col Nathan R. Jessup, USMC </a:t>
            </a:r>
            <a:endParaRPr lang="en-US" b="1" dirty="0"/>
          </a:p>
        </p:txBody>
      </p:sp>
      <p:pic>
        <p:nvPicPr>
          <p:cNvPr id="3" name="Picture 4" descr="afewgoodmen1"/>
          <p:cNvPicPr>
            <a:picLocks noChangeAspect="1" noChangeArrowheads="1"/>
          </p:cNvPicPr>
          <p:nvPr/>
        </p:nvPicPr>
        <p:blipFill>
          <a:blip r:embed="rId3" cstate="print"/>
          <a:srcRect/>
          <a:stretch>
            <a:fillRect/>
          </a:stretch>
        </p:blipFill>
        <p:spPr bwMode="auto">
          <a:xfrm>
            <a:off x="2057400" y="1981200"/>
            <a:ext cx="3740150" cy="4243387"/>
          </a:xfrm>
          <a:prstGeom prst="rect">
            <a:avLst/>
          </a:prstGeom>
          <a:noFill/>
          <a:ln w="9525">
            <a:noFill/>
            <a:miter lim="800000"/>
            <a:headEnd/>
            <a:tailEnd/>
          </a:ln>
        </p:spPr>
      </p:pic>
      <p:sp>
        <p:nvSpPr>
          <p:cNvPr id="4" name="Regular Pentagon 3"/>
          <p:cNvSpPr/>
          <p:nvPr/>
        </p:nvSpPr>
        <p:spPr>
          <a:xfrm>
            <a:off x="228600" y="1066800"/>
            <a:ext cx="7543800" cy="5181600"/>
          </a:xfrm>
          <a:prstGeom prst="pentagon">
            <a:avLst/>
          </a:prstGeom>
          <a:solidFill>
            <a:schemeClr val="bg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1752600" y="6273225"/>
            <a:ext cx="4800600" cy="584775"/>
          </a:xfrm>
          <a:prstGeom prst="rect">
            <a:avLst/>
          </a:prstGeom>
          <a:noFill/>
        </p:spPr>
        <p:txBody>
          <a:bodyPr wrap="square" rtlCol="0">
            <a:spAutoFit/>
          </a:bodyPr>
          <a:lstStyle/>
          <a:p>
            <a:pPr algn="ctr"/>
            <a:r>
              <a:rPr lang="en-US" sz="3200" b="1" dirty="0" smtClean="0"/>
              <a:t>Transparent and Authentic</a:t>
            </a:r>
            <a:endParaRPr lang="en-US" sz="3200" b="1" dirty="0"/>
          </a:p>
        </p:txBody>
      </p:sp>
      <p:sp>
        <p:nvSpPr>
          <p:cNvPr id="6" name="TextBox 5"/>
          <p:cNvSpPr txBox="1"/>
          <p:nvPr/>
        </p:nvSpPr>
        <p:spPr>
          <a:xfrm>
            <a:off x="6324600" y="1524000"/>
            <a:ext cx="2590800" cy="4401205"/>
          </a:xfrm>
          <a:prstGeom prst="rect">
            <a:avLst/>
          </a:prstGeom>
          <a:solidFill>
            <a:srgbClr val="FFFF00"/>
          </a:solidFill>
          <a:ln>
            <a:solidFill>
              <a:srgbClr val="002060"/>
            </a:solidFill>
          </a:ln>
        </p:spPr>
        <p:txBody>
          <a:bodyPr wrap="square" rtlCol="0">
            <a:spAutoFit/>
          </a:bodyPr>
          <a:lstStyle/>
          <a:p>
            <a:r>
              <a:rPr lang="en-US" sz="2000" dirty="0" smtClean="0"/>
              <a:t>Strength of LIGHT getting through depends on answers to five dimensional questions:</a:t>
            </a:r>
          </a:p>
          <a:p>
            <a:pPr marL="342900" indent="-342900">
              <a:buAutoNum type="arabicPeriod"/>
            </a:pPr>
            <a:r>
              <a:rPr lang="en-US" sz="2000" dirty="0" smtClean="0"/>
              <a:t>Who the leader is</a:t>
            </a:r>
          </a:p>
          <a:p>
            <a:pPr marL="342900" indent="-342900">
              <a:buAutoNum type="arabicPeriod"/>
            </a:pPr>
            <a:r>
              <a:rPr lang="en-US" sz="2000" dirty="0" smtClean="0"/>
              <a:t>What the leader does</a:t>
            </a:r>
          </a:p>
          <a:p>
            <a:pPr marL="342900" indent="-342900">
              <a:buAutoNum type="arabicPeriod"/>
            </a:pPr>
            <a:r>
              <a:rPr lang="en-US" sz="2000" dirty="0" smtClean="0"/>
              <a:t>How the leader relates</a:t>
            </a:r>
          </a:p>
          <a:p>
            <a:pPr marL="342900" indent="-342900">
              <a:buAutoNum type="arabicPeriod"/>
            </a:pPr>
            <a:r>
              <a:rPr lang="en-US" sz="2000" dirty="0" smtClean="0"/>
              <a:t>What drives the leader</a:t>
            </a:r>
          </a:p>
          <a:p>
            <a:pPr marL="342900" indent="-342900">
              <a:buAutoNum type="arabicPeriod"/>
            </a:pPr>
            <a:r>
              <a:rPr lang="en-US" sz="2000" dirty="0" smtClean="0"/>
              <a:t>What the leader leaves behind</a:t>
            </a:r>
            <a:endParaRPr 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smtClean="0"/>
              <a:t>Agenda</a:t>
            </a:r>
            <a:endParaRPr lang="en-US" b="1" dirty="0"/>
          </a:p>
        </p:txBody>
      </p:sp>
      <p:sp>
        <p:nvSpPr>
          <p:cNvPr id="3" name="Content Placeholder 2"/>
          <p:cNvSpPr>
            <a:spLocks noGrp="1"/>
          </p:cNvSpPr>
          <p:nvPr>
            <p:ph idx="1"/>
          </p:nvPr>
        </p:nvSpPr>
        <p:spPr>
          <a:xfrm>
            <a:off x="457200" y="1143000"/>
            <a:ext cx="8458200" cy="5334000"/>
          </a:xfrm>
        </p:spPr>
        <p:txBody>
          <a:bodyPr>
            <a:normAutofit/>
          </a:bodyPr>
          <a:lstStyle/>
          <a:p>
            <a:pPr>
              <a:lnSpc>
                <a:spcPct val="150000"/>
              </a:lnSpc>
            </a:pPr>
            <a:r>
              <a:rPr lang="en-US" dirty="0" smtClean="0"/>
              <a:t>Stories and a Box</a:t>
            </a:r>
          </a:p>
          <a:p>
            <a:pPr>
              <a:lnSpc>
                <a:spcPct val="150000"/>
              </a:lnSpc>
            </a:pPr>
            <a:r>
              <a:rPr lang="en-US" dirty="0" smtClean="0"/>
              <a:t>“The Darkside” -  </a:t>
            </a:r>
          </a:p>
          <a:p>
            <a:pPr>
              <a:lnSpc>
                <a:spcPct val="150000"/>
              </a:lnSpc>
            </a:pPr>
            <a:r>
              <a:rPr lang="en-US" dirty="0" smtClean="0"/>
              <a:t>Discerning LIGHT from DARK: A </a:t>
            </a:r>
            <a:r>
              <a:rPr lang="en-US" b="1" dirty="0"/>
              <a:t>LIGHT</a:t>
            </a:r>
            <a:r>
              <a:rPr lang="en-US" b="1" baseline="30000" dirty="0"/>
              <a:t>©</a:t>
            </a:r>
            <a:r>
              <a:rPr lang="en-US" baseline="30000" dirty="0" smtClean="0"/>
              <a:t> </a:t>
            </a:r>
            <a:r>
              <a:rPr lang="en-US" dirty="0" smtClean="0"/>
              <a:t>model</a:t>
            </a:r>
          </a:p>
          <a:p>
            <a:r>
              <a:rPr lang="en-US" dirty="0" smtClean="0"/>
              <a:t>Path to the Darkside- Factors of Dark Leader Development</a:t>
            </a:r>
          </a:p>
          <a:p>
            <a:r>
              <a:rPr lang="en-US" dirty="0" smtClean="0"/>
              <a:t>Shining the </a:t>
            </a:r>
            <a:r>
              <a:rPr lang="en-US" b="1" dirty="0"/>
              <a:t>LIGHT</a:t>
            </a:r>
            <a:r>
              <a:rPr lang="en-US" b="1" baseline="30000" dirty="0" smtClean="0"/>
              <a:t>© </a:t>
            </a:r>
            <a:r>
              <a:rPr lang="en-US" dirty="0" smtClean="0"/>
              <a:t>on Col Jessup</a:t>
            </a:r>
          </a:p>
          <a:p>
            <a:pPr>
              <a:lnSpc>
                <a:spcPct val="150000"/>
              </a:lnSpc>
            </a:pPr>
            <a:r>
              <a:rPr lang="en-US" dirty="0" smtClean="0"/>
              <a:t>Staying in the </a:t>
            </a:r>
            <a:r>
              <a:rPr lang="en-US" b="1" dirty="0" smtClean="0"/>
              <a:t>LIGHT</a:t>
            </a:r>
            <a:r>
              <a:rPr lang="en-US" b="1" baseline="30000" dirty="0" smtClean="0"/>
              <a:t>©</a:t>
            </a:r>
            <a:r>
              <a:rPr lang="en-US" dirty="0" smtClean="0"/>
              <a:t>: “READY” to Lead</a:t>
            </a:r>
            <a:endParaRPr lang="en-US" dirty="0"/>
          </a:p>
        </p:txBody>
      </p:sp>
    </p:spTree>
    <p:extLst>
      <p:ext uri="{BB962C8B-B14F-4D97-AF65-F5344CB8AC3E}">
        <p14:creationId xmlns:p14="http://schemas.microsoft.com/office/powerpoint/2010/main" val="18237312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t>The Darkside Path - Questions</a:t>
            </a:r>
            <a:endParaRPr lang="en-US" b="1" dirty="0"/>
          </a:p>
        </p:txBody>
      </p:sp>
      <p:sp>
        <p:nvSpPr>
          <p:cNvPr id="3" name="Content Placeholder 2"/>
          <p:cNvSpPr>
            <a:spLocks noGrp="1"/>
          </p:cNvSpPr>
          <p:nvPr>
            <p:ph idx="1"/>
          </p:nvPr>
        </p:nvSpPr>
        <p:spPr>
          <a:xfrm>
            <a:off x="381000" y="1219200"/>
            <a:ext cx="8229600" cy="5181600"/>
          </a:xfrm>
        </p:spPr>
        <p:txBody>
          <a:bodyPr>
            <a:normAutofit lnSpcReduction="10000"/>
          </a:bodyPr>
          <a:lstStyle/>
          <a:p>
            <a:r>
              <a:rPr lang="en-US" dirty="0" smtClean="0"/>
              <a:t>What role does the environment or situation or “conditions” play? </a:t>
            </a:r>
          </a:p>
          <a:p>
            <a:pPr lvl="1">
              <a:buNone/>
            </a:pPr>
            <a:endParaRPr lang="en-US" dirty="0" smtClean="0"/>
          </a:p>
          <a:p>
            <a:r>
              <a:rPr lang="en-US" dirty="0" smtClean="0"/>
              <a:t>Is Dark Leadership INNATE or INCULCATED?</a:t>
            </a:r>
          </a:p>
          <a:p>
            <a:pPr marL="742950" lvl="2" indent="-342900">
              <a:buFont typeface="Wingdings" pitchFamily="2" charset="2"/>
              <a:buChar char="Ø"/>
            </a:pPr>
            <a:r>
              <a:rPr lang="en-US" sz="2800" dirty="0" smtClean="0"/>
              <a:t>(Did the “Devil </a:t>
            </a:r>
            <a:r>
              <a:rPr lang="en-US" sz="2800" i="1" dirty="0" smtClean="0"/>
              <a:t>really</a:t>
            </a:r>
            <a:r>
              <a:rPr lang="en-US" sz="2800" dirty="0" smtClean="0"/>
              <a:t> make you do it?”)</a:t>
            </a:r>
          </a:p>
          <a:p>
            <a:endParaRPr lang="en-US" sz="2800" dirty="0" smtClean="0"/>
          </a:p>
          <a:p>
            <a:r>
              <a:rPr lang="en-US" dirty="0" smtClean="0"/>
              <a:t>What are the LIGHT blockers?</a:t>
            </a:r>
          </a:p>
          <a:p>
            <a:endParaRPr lang="en-US" sz="2800" dirty="0" smtClean="0"/>
          </a:p>
          <a:p>
            <a:r>
              <a:rPr lang="en-US" dirty="0" smtClean="0"/>
              <a:t>How can one avoid falling into the grip of the DARK side?</a:t>
            </a:r>
          </a:p>
          <a:p>
            <a:endParaRPr lang="en-US" dirty="0"/>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991600" cy="1600200"/>
          </a:xfrm>
        </p:spPr>
        <p:txBody>
          <a:bodyPr>
            <a:noAutofit/>
          </a:bodyPr>
          <a:lstStyle/>
          <a:p>
            <a:r>
              <a:rPr lang="en-US" sz="3600" b="1" dirty="0" smtClean="0"/>
              <a:t>Factors -“Conditions”-  in Leader Development:</a:t>
            </a:r>
            <a:br>
              <a:rPr lang="en-US" sz="3600" b="1" dirty="0" smtClean="0"/>
            </a:br>
            <a:r>
              <a:rPr lang="en-US" sz="3600" b="1" dirty="0" smtClean="0"/>
              <a:t>Additive for LIGHT or Deterring  for the Dark?</a:t>
            </a:r>
            <a:endParaRPr lang="en-US" sz="3600" b="1" dirty="0"/>
          </a:p>
        </p:txBody>
      </p:sp>
      <p:sp>
        <p:nvSpPr>
          <p:cNvPr id="16" name="TextBox 15"/>
          <p:cNvSpPr txBox="1"/>
          <p:nvPr/>
        </p:nvSpPr>
        <p:spPr>
          <a:xfrm>
            <a:off x="3048000" y="1981200"/>
            <a:ext cx="2438400" cy="4539704"/>
          </a:xfrm>
          <a:prstGeom prst="rect">
            <a:avLst/>
          </a:prstGeom>
          <a:noFill/>
        </p:spPr>
        <p:txBody>
          <a:bodyPr wrap="square" rtlCol="0">
            <a:spAutoFit/>
          </a:bodyPr>
          <a:lstStyle/>
          <a:p>
            <a:pPr algn="ctr">
              <a:lnSpc>
                <a:spcPct val="150000"/>
              </a:lnSpc>
              <a:defRPr/>
            </a:pPr>
            <a:r>
              <a:rPr lang="en-US" sz="3200" u="sng" dirty="0" smtClean="0"/>
              <a:t>External</a:t>
            </a:r>
          </a:p>
          <a:p>
            <a:pPr marL="234950" indent="-234950">
              <a:spcAft>
                <a:spcPts val="600"/>
              </a:spcAft>
              <a:defRPr/>
            </a:pPr>
            <a:r>
              <a:rPr lang="en-US" sz="2400" dirty="0" smtClean="0"/>
              <a:t>- Community and Culture</a:t>
            </a:r>
          </a:p>
          <a:p>
            <a:pPr>
              <a:spcAft>
                <a:spcPts val="600"/>
              </a:spcAft>
              <a:defRPr/>
            </a:pPr>
            <a:r>
              <a:rPr lang="en-US" sz="2400" dirty="0" smtClean="0"/>
              <a:t>- Business</a:t>
            </a:r>
          </a:p>
          <a:p>
            <a:pPr>
              <a:spcAft>
                <a:spcPts val="600"/>
              </a:spcAft>
              <a:defRPr/>
            </a:pPr>
            <a:r>
              <a:rPr lang="en-US" sz="2400" dirty="0" smtClean="0"/>
              <a:t>- Government</a:t>
            </a:r>
          </a:p>
          <a:p>
            <a:pPr>
              <a:spcAft>
                <a:spcPts val="600"/>
              </a:spcAft>
              <a:defRPr/>
            </a:pPr>
            <a:r>
              <a:rPr lang="en-US" sz="2400" dirty="0" smtClean="0"/>
              <a:t>- Peer Influence</a:t>
            </a:r>
          </a:p>
          <a:p>
            <a:pPr marL="234950" indent="-234950">
              <a:spcAft>
                <a:spcPts val="600"/>
              </a:spcAft>
              <a:defRPr/>
            </a:pPr>
            <a:r>
              <a:rPr lang="en-US" sz="2400" dirty="0" smtClean="0"/>
              <a:t>- Friends and Neighbors</a:t>
            </a:r>
          </a:p>
          <a:p>
            <a:pPr>
              <a:lnSpc>
                <a:spcPct val="150000"/>
              </a:lnSpc>
              <a:defRPr/>
            </a:pPr>
            <a:endParaRPr lang="en-US" sz="3200" dirty="0" smtClean="0"/>
          </a:p>
        </p:txBody>
      </p:sp>
      <p:sp>
        <p:nvSpPr>
          <p:cNvPr id="17" name="TextBox 16"/>
          <p:cNvSpPr txBox="1"/>
          <p:nvPr/>
        </p:nvSpPr>
        <p:spPr>
          <a:xfrm>
            <a:off x="76200" y="1981200"/>
            <a:ext cx="2819400" cy="4093428"/>
          </a:xfrm>
          <a:prstGeom prst="rect">
            <a:avLst/>
          </a:prstGeom>
          <a:noFill/>
        </p:spPr>
        <p:txBody>
          <a:bodyPr wrap="square" rtlCol="0">
            <a:spAutoFit/>
          </a:bodyPr>
          <a:lstStyle/>
          <a:p>
            <a:pPr marL="233363" indent="-233363" algn="ctr">
              <a:lnSpc>
                <a:spcPct val="150000"/>
              </a:lnSpc>
              <a:defRPr/>
            </a:pPr>
            <a:r>
              <a:rPr lang="en-US" sz="3200" u="sng" dirty="0" smtClean="0"/>
              <a:t>Internal</a:t>
            </a:r>
            <a:endParaRPr lang="en-US" sz="2800" u="sng" dirty="0" smtClean="0"/>
          </a:p>
          <a:p>
            <a:pPr marL="233363" indent="-233363">
              <a:spcAft>
                <a:spcPts val="600"/>
              </a:spcAft>
              <a:defRPr/>
            </a:pPr>
            <a:r>
              <a:rPr lang="en-US" sz="2400" dirty="0" smtClean="0"/>
              <a:t>- Family History</a:t>
            </a:r>
          </a:p>
          <a:p>
            <a:pPr marL="233363" indent="-233363">
              <a:spcAft>
                <a:spcPts val="600"/>
              </a:spcAft>
              <a:defRPr/>
            </a:pPr>
            <a:r>
              <a:rPr lang="en-US" sz="2400" dirty="0" smtClean="0"/>
              <a:t>- Childhood and Memories</a:t>
            </a:r>
          </a:p>
          <a:p>
            <a:pPr marL="233363" indent="-233363">
              <a:spcAft>
                <a:spcPts val="600"/>
              </a:spcAft>
              <a:defRPr/>
            </a:pPr>
            <a:r>
              <a:rPr lang="en-US" sz="2400" dirty="0" smtClean="0"/>
              <a:t>- Early Decisions</a:t>
            </a:r>
          </a:p>
          <a:p>
            <a:pPr marL="233363" indent="-233363">
              <a:spcAft>
                <a:spcPts val="600"/>
              </a:spcAft>
              <a:defRPr/>
            </a:pPr>
            <a:r>
              <a:rPr lang="en-US" sz="2400" dirty="0" smtClean="0"/>
              <a:t>- Early Models of LIGHT</a:t>
            </a:r>
          </a:p>
          <a:p>
            <a:pPr marL="233363" indent="-233363">
              <a:spcAft>
                <a:spcPts val="600"/>
              </a:spcAft>
              <a:defRPr/>
            </a:pPr>
            <a:r>
              <a:rPr lang="en-US" sz="2400" dirty="0" smtClean="0"/>
              <a:t>- Early concepts of Service vs Self</a:t>
            </a:r>
            <a:endParaRPr lang="en-US" sz="2400" dirty="0"/>
          </a:p>
        </p:txBody>
      </p:sp>
      <p:sp>
        <p:nvSpPr>
          <p:cNvPr id="6" name="TextBox 5"/>
          <p:cNvSpPr txBox="1"/>
          <p:nvPr/>
        </p:nvSpPr>
        <p:spPr>
          <a:xfrm>
            <a:off x="5638800" y="1981200"/>
            <a:ext cx="3200400" cy="3939540"/>
          </a:xfrm>
          <a:prstGeom prst="rect">
            <a:avLst/>
          </a:prstGeom>
          <a:noFill/>
        </p:spPr>
        <p:txBody>
          <a:bodyPr wrap="square" rtlCol="0">
            <a:spAutoFit/>
          </a:bodyPr>
          <a:lstStyle/>
          <a:p>
            <a:pPr algn="ctr">
              <a:lnSpc>
                <a:spcPct val="150000"/>
              </a:lnSpc>
              <a:defRPr/>
            </a:pPr>
            <a:r>
              <a:rPr lang="en-US" sz="3200" u="sng" dirty="0" smtClean="0"/>
              <a:t>Experiences</a:t>
            </a:r>
          </a:p>
          <a:p>
            <a:pPr>
              <a:spcAft>
                <a:spcPts val="600"/>
              </a:spcAft>
              <a:buFontTx/>
              <a:buChar char="-"/>
              <a:defRPr/>
            </a:pPr>
            <a:r>
              <a:rPr lang="en-US" sz="2400" dirty="0" smtClean="0"/>
              <a:t> Role Models</a:t>
            </a:r>
          </a:p>
          <a:p>
            <a:pPr lvl="1">
              <a:spcAft>
                <a:spcPts val="600"/>
              </a:spcAft>
              <a:buFontTx/>
              <a:buChar char="-"/>
              <a:defRPr/>
            </a:pPr>
            <a:r>
              <a:rPr lang="en-US" sz="2400" dirty="0" smtClean="0"/>
              <a:t> LIGHT</a:t>
            </a:r>
          </a:p>
          <a:p>
            <a:pPr lvl="1">
              <a:spcAft>
                <a:spcPts val="600"/>
              </a:spcAft>
              <a:buFontTx/>
              <a:buChar char="-"/>
              <a:defRPr/>
            </a:pPr>
            <a:r>
              <a:rPr lang="en-US" sz="2400" dirty="0" smtClean="0"/>
              <a:t> Dark</a:t>
            </a:r>
          </a:p>
          <a:p>
            <a:pPr>
              <a:spcAft>
                <a:spcPts val="600"/>
              </a:spcAft>
              <a:buFontTx/>
              <a:buChar char="-"/>
              <a:defRPr/>
            </a:pPr>
            <a:r>
              <a:rPr lang="en-US" sz="2400" dirty="0" smtClean="0"/>
              <a:t> Opportunities- gained</a:t>
            </a:r>
          </a:p>
          <a:p>
            <a:pPr>
              <a:spcAft>
                <a:spcPts val="600"/>
              </a:spcAft>
              <a:buFontTx/>
              <a:buChar char="-"/>
              <a:defRPr/>
            </a:pPr>
            <a:r>
              <a:rPr lang="en-US" sz="2400" dirty="0" smtClean="0"/>
              <a:t> Opportunities- lost</a:t>
            </a:r>
          </a:p>
          <a:p>
            <a:pPr>
              <a:spcAft>
                <a:spcPts val="600"/>
              </a:spcAft>
              <a:buFontTx/>
              <a:buChar char="-"/>
              <a:defRPr/>
            </a:pPr>
            <a:r>
              <a:rPr lang="en-US" sz="2400" dirty="0" smtClean="0"/>
              <a:t> Key Defining Moments</a:t>
            </a:r>
          </a:p>
          <a:p>
            <a:pPr>
              <a:buFontTx/>
              <a:buChar char="-"/>
              <a:defRPr/>
            </a:pPr>
            <a:endParaRPr lang="en-US" sz="2800" dirty="0" smtClean="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1000" fill="hold"/>
                                        <p:tgtEl>
                                          <p:spTgt spid="17"/>
                                        </p:tgtEl>
                                        <p:attrNameLst>
                                          <p:attrName>ppt_x</p:attrName>
                                        </p:attrNameLst>
                                      </p:cBhvr>
                                      <p:tavLst>
                                        <p:tav tm="0">
                                          <p:val>
                                            <p:strVal val="0-#ppt_w/2"/>
                                          </p:val>
                                        </p:tav>
                                        <p:tav tm="100000">
                                          <p:val>
                                            <p:strVal val="#ppt_x"/>
                                          </p:val>
                                        </p:tav>
                                      </p:tavLst>
                                    </p:anim>
                                    <p:anim calcmode="lin" valueType="num">
                                      <p:cBhvr additive="base">
                                        <p:cTn id="8" dur="10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additive="base">
                                        <p:cTn id="13" dur="1000" fill="hold"/>
                                        <p:tgtEl>
                                          <p:spTgt spid="16"/>
                                        </p:tgtEl>
                                        <p:attrNameLst>
                                          <p:attrName>ppt_x</p:attrName>
                                        </p:attrNameLst>
                                      </p:cBhvr>
                                      <p:tavLst>
                                        <p:tav tm="0">
                                          <p:val>
                                            <p:strVal val="0-#ppt_w/2"/>
                                          </p:val>
                                        </p:tav>
                                        <p:tav tm="100000">
                                          <p:val>
                                            <p:strVal val="#ppt_x"/>
                                          </p:val>
                                        </p:tav>
                                      </p:tavLst>
                                    </p:anim>
                                    <p:anim calcmode="lin" valueType="num">
                                      <p:cBhvr additive="base">
                                        <p:cTn id="14" dur="10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1000" fill="hold"/>
                                        <p:tgtEl>
                                          <p:spTgt spid="6"/>
                                        </p:tgtEl>
                                        <p:attrNameLst>
                                          <p:attrName>ppt_x</p:attrName>
                                        </p:attrNameLst>
                                      </p:cBhvr>
                                      <p:tavLst>
                                        <p:tav tm="0">
                                          <p:val>
                                            <p:strVal val="0-#ppt_w/2"/>
                                          </p:val>
                                        </p:tav>
                                        <p:tav tm="100000">
                                          <p:val>
                                            <p:strVal val="#ppt_x"/>
                                          </p:val>
                                        </p:tav>
                                      </p:tavLst>
                                    </p:anim>
                                    <p:anim calcmode="lin" valueType="num">
                                      <p:cBhvr additive="base">
                                        <p:cTn id="20" dur="1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How to “Fit” the Model to the Picture?</a:t>
            </a:r>
            <a:endParaRPr lang="en-US" b="1" dirty="0"/>
          </a:p>
        </p:txBody>
      </p:sp>
      <p:sp>
        <p:nvSpPr>
          <p:cNvPr id="3" name="Content Placeholder 2"/>
          <p:cNvSpPr>
            <a:spLocks noGrp="1"/>
          </p:cNvSpPr>
          <p:nvPr>
            <p:ph idx="1"/>
          </p:nvPr>
        </p:nvSpPr>
        <p:spPr>
          <a:xfrm>
            <a:off x="457200" y="1828800"/>
            <a:ext cx="8229600" cy="4525963"/>
          </a:xfrm>
        </p:spPr>
        <p:txBody>
          <a:bodyPr/>
          <a:lstStyle/>
          <a:p>
            <a:pPr>
              <a:spcAft>
                <a:spcPts val="1200"/>
              </a:spcAft>
            </a:pPr>
            <a:r>
              <a:rPr lang="en-US" dirty="0" smtClean="0"/>
              <a:t>Return to “Filter” concept</a:t>
            </a:r>
          </a:p>
          <a:p>
            <a:pPr>
              <a:spcAft>
                <a:spcPts val="1200"/>
              </a:spcAft>
            </a:pPr>
            <a:r>
              <a:rPr lang="en-US" dirty="0" smtClean="0"/>
              <a:t>Analyze each Question separately</a:t>
            </a:r>
          </a:p>
          <a:p>
            <a:pPr>
              <a:spcAft>
                <a:spcPts val="1200"/>
              </a:spcAft>
            </a:pPr>
            <a:r>
              <a:rPr lang="en-US" dirty="0" smtClean="0"/>
              <a:t>Integrate answers</a:t>
            </a:r>
          </a:p>
          <a:p>
            <a:pPr>
              <a:spcAft>
                <a:spcPts val="1200"/>
              </a:spcAft>
            </a:pPr>
            <a:r>
              <a:rPr lang="en-US" dirty="0" smtClean="0"/>
              <a:t>Display the picture</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8600"/>
            <a:ext cx="8229600" cy="762000"/>
          </a:xfrm>
        </p:spPr>
        <p:txBody>
          <a:bodyPr>
            <a:normAutofit fontScale="90000"/>
          </a:bodyPr>
          <a:lstStyle/>
          <a:p>
            <a:r>
              <a:rPr lang="en-US" b="1" dirty="0" smtClean="0"/>
              <a:t>The LIGHT</a:t>
            </a:r>
            <a:r>
              <a:rPr lang="en-US" b="1" baseline="30000" dirty="0" smtClean="0"/>
              <a:t>©</a:t>
            </a:r>
            <a:r>
              <a:rPr lang="en-US" b="1" dirty="0" smtClean="0"/>
              <a:t> Filter on a “Good” Leader</a:t>
            </a:r>
            <a:endParaRPr lang="en-US" b="1" dirty="0"/>
          </a:p>
        </p:txBody>
      </p:sp>
      <p:sp>
        <p:nvSpPr>
          <p:cNvPr id="5" name="Regular Pentagon 4"/>
          <p:cNvSpPr/>
          <p:nvPr/>
        </p:nvSpPr>
        <p:spPr>
          <a:xfrm>
            <a:off x="609600" y="1143000"/>
            <a:ext cx="7696200" cy="5410200"/>
          </a:xfrm>
          <a:prstGeom prst="pentagon">
            <a:avLst/>
          </a:prstGeom>
          <a:solidFill>
            <a:schemeClr val="bg1">
              <a:alpha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gular Pentagon 5"/>
          <p:cNvSpPr/>
          <p:nvPr/>
        </p:nvSpPr>
        <p:spPr>
          <a:xfrm>
            <a:off x="2057400" y="1676400"/>
            <a:ext cx="4876800" cy="4267200"/>
          </a:xfrm>
          <a:prstGeom prst="pentagon">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Arrow Connector 7"/>
          <p:cNvCxnSpPr>
            <a:stCxn id="6" idx="0"/>
            <a:endCxn id="5" idx="0"/>
          </p:cNvCxnSpPr>
          <p:nvPr/>
        </p:nvCxnSpPr>
        <p:spPr>
          <a:xfrm rot="16200000" flipV="1">
            <a:off x="4210050" y="1390650"/>
            <a:ext cx="533400" cy="38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6" idx="1"/>
            <a:endCxn id="5" idx="1"/>
          </p:cNvCxnSpPr>
          <p:nvPr/>
        </p:nvCxnSpPr>
        <p:spPr>
          <a:xfrm rot="10800000">
            <a:off x="609609" y="3209507"/>
            <a:ext cx="1447797" cy="9681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6" idx="2"/>
            <a:endCxn id="5" idx="2"/>
          </p:cNvCxnSpPr>
          <p:nvPr/>
        </p:nvCxnSpPr>
        <p:spPr>
          <a:xfrm rot="5400000">
            <a:off x="2229315" y="5793713"/>
            <a:ext cx="609596" cy="90934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6" idx="4"/>
            <a:endCxn id="5" idx="4"/>
          </p:cNvCxnSpPr>
          <p:nvPr/>
        </p:nvCxnSpPr>
        <p:spPr>
          <a:xfrm rot="16200000" flipH="1">
            <a:off x="6114589" y="5831812"/>
            <a:ext cx="609596" cy="83314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6" idx="5"/>
            <a:endCxn id="5" idx="5"/>
          </p:cNvCxnSpPr>
          <p:nvPr/>
        </p:nvCxnSpPr>
        <p:spPr>
          <a:xfrm flipV="1">
            <a:off x="6934195" y="3209507"/>
            <a:ext cx="1371597" cy="9681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2362200" y="2286000"/>
            <a:ext cx="914400" cy="381000"/>
          </a:xfrm>
          <a:prstGeom prst="rect">
            <a:avLst/>
          </a:prstGeom>
          <a:solidFill>
            <a:srgbClr val="FFFF00"/>
          </a:solidFill>
        </p:spPr>
        <p:txBody>
          <a:bodyPr wrap="square" rtlCol="0">
            <a:spAutoFit/>
          </a:bodyPr>
          <a:lstStyle/>
          <a:p>
            <a:pPr algn="ctr"/>
            <a:r>
              <a:rPr lang="en-US" b="1" dirty="0" smtClean="0"/>
              <a:t>IS</a:t>
            </a:r>
            <a:endParaRPr lang="en-US" b="1" dirty="0"/>
          </a:p>
        </p:txBody>
      </p:sp>
      <p:sp>
        <p:nvSpPr>
          <p:cNvPr id="34" name="TextBox 33"/>
          <p:cNvSpPr txBox="1"/>
          <p:nvPr/>
        </p:nvSpPr>
        <p:spPr>
          <a:xfrm>
            <a:off x="1600200" y="4419600"/>
            <a:ext cx="990600" cy="381000"/>
          </a:xfrm>
          <a:prstGeom prst="rect">
            <a:avLst/>
          </a:prstGeom>
          <a:solidFill>
            <a:srgbClr val="FFFF00"/>
          </a:solidFill>
        </p:spPr>
        <p:txBody>
          <a:bodyPr wrap="square" rtlCol="0">
            <a:spAutoFit/>
          </a:bodyPr>
          <a:lstStyle/>
          <a:p>
            <a:pPr algn="ctr"/>
            <a:r>
              <a:rPr lang="en-US" b="1" dirty="0" smtClean="0"/>
              <a:t>Does</a:t>
            </a:r>
            <a:endParaRPr lang="en-US" b="1" dirty="0"/>
          </a:p>
        </p:txBody>
      </p:sp>
      <p:sp>
        <p:nvSpPr>
          <p:cNvPr id="35" name="TextBox 34"/>
          <p:cNvSpPr txBox="1"/>
          <p:nvPr/>
        </p:nvSpPr>
        <p:spPr>
          <a:xfrm>
            <a:off x="6248400" y="2362200"/>
            <a:ext cx="1066800" cy="381000"/>
          </a:xfrm>
          <a:prstGeom prst="rect">
            <a:avLst/>
          </a:prstGeom>
          <a:solidFill>
            <a:srgbClr val="FFFF00"/>
          </a:solidFill>
        </p:spPr>
        <p:txBody>
          <a:bodyPr wrap="square" rtlCol="0">
            <a:spAutoFit/>
          </a:bodyPr>
          <a:lstStyle/>
          <a:p>
            <a:pPr algn="ctr"/>
            <a:r>
              <a:rPr lang="en-US" b="1" dirty="0" smtClean="0"/>
              <a:t>Relates</a:t>
            </a:r>
            <a:endParaRPr lang="en-US" b="1" dirty="0"/>
          </a:p>
        </p:txBody>
      </p:sp>
      <p:sp>
        <p:nvSpPr>
          <p:cNvPr id="36" name="TextBox 35"/>
          <p:cNvSpPr txBox="1"/>
          <p:nvPr/>
        </p:nvSpPr>
        <p:spPr>
          <a:xfrm>
            <a:off x="6400800" y="990600"/>
            <a:ext cx="2743200" cy="1200329"/>
          </a:xfrm>
          <a:prstGeom prst="rect">
            <a:avLst/>
          </a:prstGeom>
          <a:noFill/>
        </p:spPr>
        <p:txBody>
          <a:bodyPr wrap="square" rtlCol="0">
            <a:spAutoFit/>
          </a:bodyPr>
          <a:lstStyle/>
          <a:p>
            <a:pPr algn="ctr"/>
            <a:r>
              <a:rPr lang="en-US" dirty="0" smtClean="0"/>
              <a:t>Situation</a:t>
            </a:r>
          </a:p>
          <a:p>
            <a:r>
              <a:rPr lang="en-US" dirty="0" smtClean="0"/>
              <a:t>Who ‘s there and who cares? </a:t>
            </a:r>
          </a:p>
          <a:p>
            <a:r>
              <a:rPr lang="en-US" dirty="0" smtClean="0"/>
              <a:t>Challenges &amp; Opportunities</a:t>
            </a:r>
            <a:endParaRPr lang="en-US" dirty="0"/>
          </a:p>
        </p:txBody>
      </p:sp>
      <p:sp>
        <p:nvSpPr>
          <p:cNvPr id="37" name="TextBox 36"/>
          <p:cNvSpPr txBox="1"/>
          <p:nvPr/>
        </p:nvSpPr>
        <p:spPr>
          <a:xfrm>
            <a:off x="6477000" y="4343400"/>
            <a:ext cx="990600" cy="646331"/>
          </a:xfrm>
          <a:prstGeom prst="rect">
            <a:avLst/>
          </a:prstGeom>
          <a:solidFill>
            <a:srgbClr val="FFFF00"/>
          </a:solidFill>
        </p:spPr>
        <p:txBody>
          <a:bodyPr wrap="square" rtlCol="0">
            <a:spAutoFit/>
          </a:bodyPr>
          <a:lstStyle/>
          <a:p>
            <a:r>
              <a:rPr lang="en-US" b="1" dirty="0" smtClean="0"/>
              <a:t>Leaves behind</a:t>
            </a:r>
            <a:endParaRPr lang="en-US" b="1" dirty="0"/>
          </a:p>
        </p:txBody>
      </p:sp>
      <p:sp>
        <p:nvSpPr>
          <p:cNvPr id="38" name="TextBox 37"/>
          <p:cNvSpPr txBox="1"/>
          <p:nvPr/>
        </p:nvSpPr>
        <p:spPr>
          <a:xfrm>
            <a:off x="3810000" y="6019800"/>
            <a:ext cx="1524000" cy="369332"/>
          </a:xfrm>
          <a:prstGeom prst="rect">
            <a:avLst/>
          </a:prstGeom>
          <a:solidFill>
            <a:srgbClr val="FFFF00"/>
          </a:solidFill>
        </p:spPr>
        <p:txBody>
          <a:bodyPr wrap="square" rtlCol="0">
            <a:spAutoFit/>
          </a:bodyPr>
          <a:lstStyle/>
          <a:p>
            <a:pPr algn="ctr"/>
            <a:r>
              <a:rPr lang="en-US" b="1" dirty="0" smtClean="0"/>
              <a:t>Motivation</a:t>
            </a:r>
            <a:endParaRPr lang="en-US" b="1" dirty="0"/>
          </a:p>
        </p:txBody>
      </p:sp>
      <p:sp>
        <p:nvSpPr>
          <p:cNvPr id="21" name="Isosceles Triangle 20"/>
          <p:cNvSpPr/>
          <p:nvPr/>
        </p:nvSpPr>
        <p:spPr>
          <a:xfrm rot="12839666">
            <a:off x="3820847" y="2341030"/>
            <a:ext cx="2645988" cy="1880570"/>
          </a:xfrm>
          <a:prstGeom prst="triangle">
            <a:avLst>
              <a:gd name="adj" fmla="val 52576"/>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Isosceles Triangle 21"/>
          <p:cNvSpPr/>
          <p:nvPr/>
        </p:nvSpPr>
        <p:spPr>
          <a:xfrm rot="8760000">
            <a:off x="2468581" y="2335128"/>
            <a:ext cx="2759035" cy="1769078"/>
          </a:xfrm>
          <a:prstGeom prst="triangle">
            <a:avLst>
              <a:gd name="adj" fmla="val 5102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Isosceles Triangle 22"/>
          <p:cNvSpPr/>
          <p:nvPr/>
        </p:nvSpPr>
        <p:spPr>
          <a:xfrm rot="4200000">
            <a:off x="2216879" y="3278029"/>
            <a:ext cx="2705255" cy="2122113"/>
          </a:xfrm>
          <a:prstGeom prst="triangle">
            <a:avLst>
              <a:gd name="adj" fmla="val 4834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Isosceles Triangle 23"/>
          <p:cNvSpPr/>
          <p:nvPr/>
        </p:nvSpPr>
        <p:spPr>
          <a:xfrm>
            <a:off x="3124200" y="4191000"/>
            <a:ext cx="2743200" cy="1676400"/>
          </a:xfrm>
          <a:prstGeom prst="triangle">
            <a:avLst>
              <a:gd name="adj" fmla="val 4952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Isosceles Triangle 25"/>
          <p:cNvSpPr/>
          <p:nvPr/>
        </p:nvSpPr>
        <p:spPr>
          <a:xfrm rot="17400000">
            <a:off x="4189753" y="3213131"/>
            <a:ext cx="2551286" cy="2108137"/>
          </a:xfrm>
          <a:prstGeom prst="triangle">
            <a:avLst>
              <a:gd name="adj" fmla="val 575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04800"/>
            <a:ext cx="8229600" cy="762000"/>
          </a:xfrm>
        </p:spPr>
        <p:txBody>
          <a:bodyPr>
            <a:normAutofit fontScale="90000"/>
          </a:bodyPr>
          <a:lstStyle/>
          <a:p>
            <a:r>
              <a:rPr lang="en-US" b="1" dirty="0" smtClean="0"/>
              <a:t>Dark Leaders May Have Slivers of Light that Blind Their Followers</a:t>
            </a:r>
            <a:endParaRPr lang="en-US" b="1" dirty="0"/>
          </a:p>
        </p:txBody>
      </p:sp>
      <p:sp>
        <p:nvSpPr>
          <p:cNvPr id="5" name="Regular Pentagon 4"/>
          <p:cNvSpPr/>
          <p:nvPr/>
        </p:nvSpPr>
        <p:spPr>
          <a:xfrm>
            <a:off x="609600" y="1143000"/>
            <a:ext cx="7696200" cy="5410200"/>
          </a:xfrm>
          <a:prstGeom prst="pentagon">
            <a:avLst/>
          </a:prstGeom>
          <a:solidFill>
            <a:schemeClr val="bg1">
              <a:alpha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gular Pentagon 5"/>
          <p:cNvSpPr/>
          <p:nvPr/>
        </p:nvSpPr>
        <p:spPr>
          <a:xfrm>
            <a:off x="2057400" y="1676400"/>
            <a:ext cx="4876800" cy="4267200"/>
          </a:xfrm>
          <a:prstGeom prst="pentagon">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Arrow Connector 7"/>
          <p:cNvCxnSpPr>
            <a:stCxn id="6" idx="0"/>
            <a:endCxn id="5" idx="0"/>
          </p:cNvCxnSpPr>
          <p:nvPr/>
        </p:nvCxnSpPr>
        <p:spPr>
          <a:xfrm rot="16200000" flipV="1">
            <a:off x="4210050" y="1390650"/>
            <a:ext cx="533400" cy="38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6" idx="1"/>
            <a:endCxn id="5" idx="1"/>
          </p:cNvCxnSpPr>
          <p:nvPr/>
        </p:nvCxnSpPr>
        <p:spPr>
          <a:xfrm rot="10800000">
            <a:off x="609609" y="3209507"/>
            <a:ext cx="1447797" cy="9681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6" idx="2"/>
            <a:endCxn id="5" idx="2"/>
          </p:cNvCxnSpPr>
          <p:nvPr/>
        </p:nvCxnSpPr>
        <p:spPr>
          <a:xfrm rot="5400000">
            <a:off x="2229315" y="5793713"/>
            <a:ext cx="609596" cy="90934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6" idx="4"/>
            <a:endCxn id="5" idx="4"/>
          </p:cNvCxnSpPr>
          <p:nvPr/>
        </p:nvCxnSpPr>
        <p:spPr>
          <a:xfrm rot="16200000" flipH="1">
            <a:off x="6114589" y="5831812"/>
            <a:ext cx="609596" cy="83314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6" idx="5"/>
            <a:endCxn id="5" idx="5"/>
          </p:cNvCxnSpPr>
          <p:nvPr/>
        </p:nvCxnSpPr>
        <p:spPr>
          <a:xfrm flipV="1">
            <a:off x="6934195" y="3209507"/>
            <a:ext cx="1371597" cy="9681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1524000" y="2819400"/>
            <a:ext cx="914400" cy="381000"/>
          </a:xfrm>
          <a:prstGeom prst="rect">
            <a:avLst/>
          </a:prstGeom>
          <a:solidFill>
            <a:srgbClr val="FFFF00"/>
          </a:solidFill>
        </p:spPr>
        <p:txBody>
          <a:bodyPr wrap="square" rtlCol="0">
            <a:spAutoFit/>
          </a:bodyPr>
          <a:lstStyle/>
          <a:p>
            <a:pPr algn="ctr"/>
            <a:r>
              <a:rPr lang="en-US" b="1" dirty="0" smtClean="0"/>
              <a:t>IS</a:t>
            </a:r>
            <a:endParaRPr lang="en-US" b="1" dirty="0"/>
          </a:p>
        </p:txBody>
      </p:sp>
      <p:sp>
        <p:nvSpPr>
          <p:cNvPr id="34" name="TextBox 33"/>
          <p:cNvSpPr txBox="1"/>
          <p:nvPr/>
        </p:nvSpPr>
        <p:spPr>
          <a:xfrm>
            <a:off x="1295400" y="3886200"/>
            <a:ext cx="990600" cy="381000"/>
          </a:xfrm>
          <a:prstGeom prst="rect">
            <a:avLst/>
          </a:prstGeom>
          <a:solidFill>
            <a:srgbClr val="FFFF00"/>
          </a:solidFill>
        </p:spPr>
        <p:txBody>
          <a:bodyPr wrap="square" rtlCol="0">
            <a:spAutoFit/>
          </a:bodyPr>
          <a:lstStyle/>
          <a:p>
            <a:pPr algn="ctr"/>
            <a:r>
              <a:rPr lang="en-US" b="1" dirty="0" smtClean="0"/>
              <a:t>Does</a:t>
            </a:r>
            <a:endParaRPr lang="en-US" b="1" dirty="0"/>
          </a:p>
        </p:txBody>
      </p:sp>
      <p:sp>
        <p:nvSpPr>
          <p:cNvPr id="35" name="TextBox 34"/>
          <p:cNvSpPr txBox="1"/>
          <p:nvPr/>
        </p:nvSpPr>
        <p:spPr>
          <a:xfrm>
            <a:off x="6553200" y="2590800"/>
            <a:ext cx="1066800" cy="381000"/>
          </a:xfrm>
          <a:prstGeom prst="rect">
            <a:avLst/>
          </a:prstGeom>
          <a:solidFill>
            <a:srgbClr val="FFFF00"/>
          </a:solidFill>
        </p:spPr>
        <p:txBody>
          <a:bodyPr wrap="square" rtlCol="0">
            <a:spAutoFit/>
          </a:bodyPr>
          <a:lstStyle/>
          <a:p>
            <a:pPr algn="ctr"/>
            <a:r>
              <a:rPr lang="en-US" b="1" dirty="0" smtClean="0"/>
              <a:t>Relates</a:t>
            </a:r>
            <a:endParaRPr lang="en-US" b="1" dirty="0"/>
          </a:p>
        </p:txBody>
      </p:sp>
      <p:sp>
        <p:nvSpPr>
          <p:cNvPr id="36" name="TextBox 35"/>
          <p:cNvSpPr txBox="1"/>
          <p:nvPr/>
        </p:nvSpPr>
        <p:spPr>
          <a:xfrm>
            <a:off x="6477000" y="1161871"/>
            <a:ext cx="2743200" cy="1200329"/>
          </a:xfrm>
          <a:prstGeom prst="rect">
            <a:avLst/>
          </a:prstGeom>
          <a:noFill/>
        </p:spPr>
        <p:txBody>
          <a:bodyPr wrap="square" rtlCol="0">
            <a:spAutoFit/>
          </a:bodyPr>
          <a:lstStyle/>
          <a:p>
            <a:pPr algn="ctr"/>
            <a:r>
              <a:rPr lang="en-US" dirty="0" smtClean="0"/>
              <a:t>Situation</a:t>
            </a:r>
          </a:p>
          <a:p>
            <a:r>
              <a:rPr lang="en-US" dirty="0" smtClean="0"/>
              <a:t>Who ‘s there and who cares? </a:t>
            </a:r>
          </a:p>
          <a:p>
            <a:r>
              <a:rPr lang="en-US" dirty="0" smtClean="0"/>
              <a:t>Challenges &amp; Opportunities</a:t>
            </a:r>
            <a:endParaRPr lang="en-US" dirty="0"/>
          </a:p>
        </p:txBody>
      </p:sp>
      <p:sp>
        <p:nvSpPr>
          <p:cNvPr id="37" name="TextBox 36"/>
          <p:cNvSpPr txBox="1"/>
          <p:nvPr/>
        </p:nvSpPr>
        <p:spPr>
          <a:xfrm>
            <a:off x="6858000" y="3733800"/>
            <a:ext cx="990600" cy="646331"/>
          </a:xfrm>
          <a:prstGeom prst="rect">
            <a:avLst/>
          </a:prstGeom>
          <a:solidFill>
            <a:srgbClr val="FFFF00"/>
          </a:solidFill>
        </p:spPr>
        <p:txBody>
          <a:bodyPr wrap="square" rtlCol="0">
            <a:spAutoFit/>
          </a:bodyPr>
          <a:lstStyle/>
          <a:p>
            <a:r>
              <a:rPr lang="en-US" b="1" dirty="0" smtClean="0"/>
              <a:t>Leaves behind</a:t>
            </a:r>
            <a:endParaRPr lang="en-US" b="1" dirty="0"/>
          </a:p>
        </p:txBody>
      </p:sp>
      <p:sp>
        <p:nvSpPr>
          <p:cNvPr id="38" name="TextBox 37"/>
          <p:cNvSpPr txBox="1"/>
          <p:nvPr/>
        </p:nvSpPr>
        <p:spPr>
          <a:xfrm>
            <a:off x="4343400" y="5943600"/>
            <a:ext cx="1524000" cy="369332"/>
          </a:xfrm>
          <a:prstGeom prst="rect">
            <a:avLst/>
          </a:prstGeom>
          <a:solidFill>
            <a:srgbClr val="FFFF00"/>
          </a:solidFill>
        </p:spPr>
        <p:txBody>
          <a:bodyPr wrap="square" rtlCol="0">
            <a:spAutoFit/>
          </a:bodyPr>
          <a:lstStyle/>
          <a:p>
            <a:pPr algn="ctr"/>
            <a:r>
              <a:rPr lang="en-US" b="1" dirty="0" smtClean="0"/>
              <a:t>Motivation</a:t>
            </a:r>
            <a:endParaRPr lang="en-US" b="1" dirty="0"/>
          </a:p>
        </p:txBody>
      </p:sp>
      <p:sp>
        <p:nvSpPr>
          <p:cNvPr id="21" name="Isosceles Triangle 20"/>
          <p:cNvSpPr/>
          <p:nvPr/>
        </p:nvSpPr>
        <p:spPr>
          <a:xfrm rot="12839666">
            <a:off x="4821136" y="2364494"/>
            <a:ext cx="713478" cy="1862398"/>
          </a:xfrm>
          <a:prstGeom prst="triangle">
            <a:avLst>
              <a:gd name="adj" fmla="val 5072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Isosceles Triangle 21"/>
          <p:cNvSpPr/>
          <p:nvPr/>
        </p:nvSpPr>
        <p:spPr>
          <a:xfrm rot="8473224">
            <a:off x="3537724" y="2270765"/>
            <a:ext cx="790371" cy="2051202"/>
          </a:xfrm>
          <a:prstGeom prst="triangle">
            <a:avLst>
              <a:gd name="adj" fmla="val 5407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Isosceles Triangle 22"/>
          <p:cNvSpPr/>
          <p:nvPr/>
        </p:nvSpPr>
        <p:spPr>
          <a:xfrm rot="4418449">
            <a:off x="3453452" y="3685180"/>
            <a:ext cx="457200" cy="1980810"/>
          </a:xfrm>
          <a:prstGeom prst="triangle">
            <a:avLst>
              <a:gd name="adj" fmla="val 1497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Isosceles Triangle 23"/>
          <p:cNvSpPr/>
          <p:nvPr/>
        </p:nvSpPr>
        <p:spPr>
          <a:xfrm>
            <a:off x="4419601" y="4191000"/>
            <a:ext cx="304800" cy="1752600"/>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Isosceles Triangle 25"/>
          <p:cNvSpPr/>
          <p:nvPr/>
        </p:nvSpPr>
        <p:spPr>
          <a:xfrm rot="17615206">
            <a:off x="5091301" y="3424945"/>
            <a:ext cx="790371" cy="1983203"/>
          </a:xfrm>
          <a:prstGeom prst="triangle">
            <a:avLst>
              <a:gd name="adj" fmla="val 5407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038"/>
            <a:ext cx="8229600" cy="1020762"/>
          </a:xfrm>
        </p:spPr>
        <p:txBody>
          <a:bodyPr>
            <a:normAutofit fontScale="90000"/>
          </a:bodyPr>
          <a:lstStyle/>
          <a:p>
            <a:r>
              <a:rPr lang="en-US" b="1" dirty="0" smtClean="0"/>
              <a:t>LIGHT</a:t>
            </a:r>
            <a:r>
              <a:rPr lang="en-US" b="1" baseline="30000" dirty="0" smtClean="0"/>
              <a:t>©</a:t>
            </a:r>
            <a:r>
              <a:rPr lang="en-US" b="1" dirty="0" smtClean="0"/>
              <a:t> Analysis Leadership Model- </a:t>
            </a:r>
            <a:br>
              <a:rPr lang="en-US" b="1" dirty="0" smtClean="0"/>
            </a:br>
            <a:r>
              <a:rPr lang="en-US" b="1" dirty="0" smtClean="0"/>
              <a:t>Col Jessup and the Darkside</a:t>
            </a:r>
            <a:endParaRPr lang="en-US" b="1" dirty="0"/>
          </a:p>
        </p:txBody>
      </p:sp>
      <p:pic>
        <p:nvPicPr>
          <p:cNvPr id="3" name="Picture 4" descr="afewgoodmen1"/>
          <p:cNvPicPr>
            <a:picLocks noChangeAspect="1" noChangeArrowheads="1"/>
          </p:cNvPicPr>
          <p:nvPr/>
        </p:nvPicPr>
        <p:blipFill>
          <a:blip r:embed="rId3" cstate="print"/>
          <a:srcRect/>
          <a:stretch>
            <a:fillRect/>
          </a:stretch>
        </p:blipFill>
        <p:spPr bwMode="auto">
          <a:xfrm>
            <a:off x="2057400" y="1981200"/>
            <a:ext cx="3740150" cy="4243387"/>
          </a:xfrm>
          <a:prstGeom prst="rect">
            <a:avLst/>
          </a:prstGeom>
          <a:noFill/>
          <a:ln w="9525">
            <a:noFill/>
            <a:miter lim="800000"/>
            <a:headEnd/>
            <a:tailEnd/>
          </a:ln>
        </p:spPr>
      </p:pic>
      <p:sp>
        <p:nvSpPr>
          <p:cNvPr id="5" name="TextBox 4"/>
          <p:cNvSpPr txBox="1"/>
          <p:nvPr/>
        </p:nvSpPr>
        <p:spPr>
          <a:xfrm>
            <a:off x="1752600" y="6273225"/>
            <a:ext cx="4800600" cy="584775"/>
          </a:xfrm>
          <a:prstGeom prst="rect">
            <a:avLst/>
          </a:prstGeom>
          <a:noFill/>
        </p:spPr>
        <p:txBody>
          <a:bodyPr wrap="square" rtlCol="0">
            <a:spAutoFit/>
          </a:bodyPr>
          <a:lstStyle/>
          <a:p>
            <a:pPr algn="ctr"/>
            <a:r>
              <a:rPr lang="en-US" sz="3200" b="1" dirty="0" smtClean="0"/>
              <a:t>Transparent and Authentic</a:t>
            </a:r>
            <a:endParaRPr lang="en-US" sz="3200" b="1" dirty="0"/>
          </a:p>
        </p:txBody>
      </p:sp>
      <p:sp>
        <p:nvSpPr>
          <p:cNvPr id="4" name="Regular Pentagon 3"/>
          <p:cNvSpPr/>
          <p:nvPr/>
        </p:nvSpPr>
        <p:spPr>
          <a:xfrm>
            <a:off x="304800" y="914400"/>
            <a:ext cx="7543800" cy="5334000"/>
          </a:xfrm>
          <a:prstGeom prst="pentagon">
            <a:avLst/>
          </a:prstGeom>
          <a:solidFill>
            <a:schemeClr val="bg2">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6324600" y="1524000"/>
            <a:ext cx="2590800" cy="1938992"/>
          </a:xfrm>
          <a:prstGeom prst="rect">
            <a:avLst/>
          </a:prstGeom>
          <a:solidFill>
            <a:srgbClr val="FFFF00"/>
          </a:solidFill>
          <a:ln>
            <a:solidFill>
              <a:srgbClr val="002060"/>
            </a:solidFill>
          </a:ln>
        </p:spPr>
        <p:txBody>
          <a:bodyPr wrap="square" rtlCol="0">
            <a:spAutoFit/>
          </a:bodyPr>
          <a:lstStyle/>
          <a:p>
            <a:r>
              <a:rPr lang="en-US" sz="2000" b="1" dirty="0" smtClean="0"/>
              <a:t>Strength of LIGHT getting through depends on answers to five dimensional questions:</a:t>
            </a:r>
          </a:p>
          <a:p>
            <a:pPr marL="342900" indent="-342900">
              <a:buAutoNum type="arabicPeriod"/>
            </a:pPr>
            <a:r>
              <a:rPr lang="en-US" sz="2000" b="1" dirty="0" smtClean="0"/>
              <a:t>Who the leader is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038"/>
            <a:ext cx="8229600" cy="1020762"/>
          </a:xfrm>
        </p:spPr>
        <p:txBody>
          <a:bodyPr>
            <a:normAutofit fontScale="90000"/>
          </a:bodyPr>
          <a:lstStyle/>
          <a:p>
            <a:r>
              <a:rPr lang="en-US" b="1" dirty="0" smtClean="0"/>
              <a:t>LIGHT</a:t>
            </a:r>
            <a:r>
              <a:rPr lang="en-US" b="1" baseline="30000" dirty="0" smtClean="0"/>
              <a:t>©</a:t>
            </a:r>
            <a:r>
              <a:rPr lang="en-US" b="1" dirty="0" smtClean="0"/>
              <a:t> Analysis Leadership Model- </a:t>
            </a:r>
            <a:br>
              <a:rPr lang="en-US" b="1" dirty="0" smtClean="0"/>
            </a:br>
            <a:r>
              <a:rPr lang="en-US" b="1" dirty="0" smtClean="0"/>
              <a:t>Col Jessup and the Darkside</a:t>
            </a:r>
            <a:endParaRPr lang="en-US" b="1" dirty="0"/>
          </a:p>
        </p:txBody>
      </p:sp>
      <p:pic>
        <p:nvPicPr>
          <p:cNvPr id="3" name="Picture 4" descr="afewgoodmen1"/>
          <p:cNvPicPr>
            <a:picLocks noChangeAspect="1" noChangeArrowheads="1"/>
          </p:cNvPicPr>
          <p:nvPr/>
        </p:nvPicPr>
        <p:blipFill>
          <a:blip r:embed="rId3" cstate="print"/>
          <a:srcRect/>
          <a:stretch>
            <a:fillRect/>
          </a:stretch>
        </p:blipFill>
        <p:spPr bwMode="auto">
          <a:xfrm>
            <a:off x="2057400" y="1981200"/>
            <a:ext cx="3740150" cy="4243387"/>
          </a:xfrm>
          <a:prstGeom prst="rect">
            <a:avLst/>
          </a:prstGeom>
          <a:noFill/>
          <a:ln w="9525">
            <a:noFill/>
            <a:miter lim="800000"/>
            <a:headEnd/>
            <a:tailEnd/>
          </a:ln>
        </p:spPr>
      </p:pic>
      <p:sp>
        <p:nvSpPr>
          <p:cNvPr id="5" name="TextBox 4"/>
          <p:cNvSpPr txBox="1"/>
          <p:nvPr/>
        </p:nvSpPr>
        <p:spPr>
          <a:xfrm>
            <a:off x="1752600" y="6273225"/>
            <a:ext cx="4800600" cy="584775"/>
          </a:xfrm>
          <a:prstGeom prst="rect">
            <a:avLst/>
          </a:prstGeom>
          <a:noFill/>
        </p:spPr>
        <p:txBody>
          <a:bodyPr wrap="square" rtlCol="0">
            <a:spAutoFit/>
          </a:bodyPr>
          <a:lstStyle/>
          <a:p>
            <a:pPr algn="ctr"/>
            <a:r>
              <a:rPr lang="en-US" sz="3200" b="1" dirty="0" smtClean="0"/>
              <a:t>Transparent and Authentic</a:t>
            </a:r>
            <a:endParaRPr lang="en-US" sz="3200" b="1" dirty="0"/>
          </a:p>
        </p:txBody>
      </p:sp>
      <p:sp>
        <p:nvSpPr>
          <p:cNvPr id="4" name="Regular Pentagon 3"/>
          <p:cNvSpPr/>
          <p:nvPr/>
        </p:nvSpPr>
        <p:spPr>
          <a:xfrm>
            <a:off x="304800" y="914400"/>
            <a:ext cx="7543800" cy="5334000"/>
          </a:xfrm>
          <a:prstGeom prst="pentagon">
            <a:avLst/>
          </a:prstGeom>
          <a:solidFill>
            <a:schemeClr val="tx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6248400" y="1524000"/>
            <a:ext cx="2590800" cy="2554545"/>
          </a:xfrm>
          <a:prstGeom prst="rect">
            <a:avLst/>
          </a:prstGeom>
          <a:solidFill>
            <a:srgbClr val="FFFF00"/>
          </a:solidFill>
          <a:ln>
            <a:solidFill>
              <a:srgbClr val="002060"/>
            </a:solidFill>
          </a:ln>
        </p:spPr>
        <p:txBody>
          <a:bodyPr wrap="square" rtlCol="0">
            <a:spAutoFit/>
          </a:bodyPr>
          <a:lstStyle/>
          <a:p>
            <a:r>
              <a:rPr lang="en-US" sz="2000" b="1" dirty="0" smtClean="0"/>
              <a:t>Strength of LIGHT getting through depends on answers to five dimensional questions:</a:t>
            </a:r>
          </a:p>
          <a:p>
            <a:pPr marL="342900" indent="-342900">
              <a:buAutoNum type="arabicPeriod"/>
            </a:pPr>
            <a:r>
              <a:rPr lang="en-US" sz="2000" b="1" dirty="0" smtClean="0"/>
              <a:t>Who the leader is</a:t>
            </a:r>
          </a:p>
          <a:p>
            <a:pPr marL="342900" indent="-342900">
              <a:buAutoNum type="arabicPeriod"/>
            </a:pPr>
            <a:r>
              <a:rPr lang="en-US" sz="2000" b="1" dirty="0" smtClean="0"/>
              <a:t>What the leader does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038"/>
            <a:ext cx="8229600" cy="1020762"/>
          </a:xfrm>
        </p:spPr>
        <p:txBody>
          <a:bodyPr>
            <a:normAutofit fontScale="90000"/>
          </a:bodyPr>
          <a:lstStyle/>
          <a:p>
            <a:r>
              <a:rPr lang="en-US" b="1" dirty="0" smtClean="0"/>
              <a:t>LIGHT</a:t>
            </a:r>
            <a:r>
              <a:rPr lang="en-US" b="1" baseline="30000" dirty="0" smtClean="0"/>
              <a:t>©</a:t>
            </a:r>
            <a:r>
              <a:rPr lang="en-US" b="1" dirty="0" smtClean="0"/>
              <a:t> Analysis Leadership Model-</a:t>
            </a:r>
            <a:br>
              <a:rPr lang="en-US" b="1" dirty="0" smtClean="0"/>
            </a:br>
            <a:r>
              <a:rPr lang="en-US" b="1" dirty="0" smtClean="0"/>
              <a:t>Col Jessup and the Darkside</a:t>
            </a:r>
            <a:endParaRPr lang="en-US" b="1" dirty="0"/>
          </a:p>
        </p:txBody>
      </p:sp>
      <p:pic>
        <p:nvPicPr>
          <p:cNvPr id="3" name="Picture 4" descr="afewgoodmen1"/>
          <p:cNvPicPr>
            <a:picLocks noChangeAspect="1" noChangeArrowheads="1"/>
          </p:cNvPicPr>
          <p:nvPr/>
        </p:nvPicPr>
        <p:blipFill>
          <a:blip r:embed="rId3" cstate="print"/>
          <a:srcRect/>
          <a:stretch>
            <a:fillRect/>
          </a:stretch>
        </p:blipFill>
        <p:spPr bwMode="auto">
          <a:xfrm>
            <a:off x="2057400" y="1981200"/>
            <a:ext cx="3740150" cy="4243387"/>
          </a:xfrm>
          <a:prstGeom prst="rect">
            <a:avLst/>
          </a:prstGeom>
          <a:noFill/>
          <a:ln w="9525">
            <a:noFill/>
            <a:miter lim="800000"/>
            <a:headEnd/>
            <a:tailEnd/>
          </a:ln>
        </p:spPr>
      </p:pic>
      <p:sp>
        <p:nvSpPr>
          <p:cNvPr id="5" name="TextBox 4"/>
          <p:cNvSpPr txBox="1"/>
          <p:nvPr/>
        </p:nvSpPr>
        <p:spPr>
          <a:xfrm>
            <a:off x="1752600" y="6273225"/>
            <a:ext cx="4800600" cy="584775"/>
          </a:xfrm>
          <a:prstGeom prst="rect">
            <a:avLst/>
          </a:prstGeom>
          <a:noFill/>
        </p:spPr>
        <p:txBody>
          <a:bodyPr wrap="square" rtlCol="0">
            <a:spAutoFit/>
          </a:bodyPr>
          <a:lstStyle/>
          <a:p>
            <a:pPr algn="ctr"/>
            <a:r>
              <a:rPr lang="en-US" sz="3200" b="1" dirty="0" smtClean="0"/>
              <a:t>Transparent and Authentic</a:t>
            </a:r>
            <a:endParaRPr lang="en-US" sz="3200" b="1" dirty="0"/>
          </a:p>
        </p:txBody>
      </p:sp>
      <p:sp>
        <p:nvSpPr>
          <p:cNvPr id="4" name="Regular Pentagon 3"/>
          <p:cNvSpPr/>
          <p:nvPr/>
        </p:nvSpPr>
        <p:spPr>
          <a:xfrm>
            <a:off x="304800" y="914400"/>
            <a:ext cx="7543800" cy="5334000"/>
          </a:xfrm>
          <a:prstGeom prst="pentagon">
            <a:avLst/>
          </a:prstGeom>
          <a:solidFill>
            <a:schemeClr val="tx1">
              <a:lumMod val="50000"/>
              <a:lumOff val="50000"/>
              <a:alpha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6324600" y="1524000"/>
            <a:ext cx="2590800" cy="3170099"/>
          </a:xfrm>
          <a:prstGeom prst="rect">
            <a:avLst/>
          </a:prstGeom>
          <a:solidFill>
            <a:srgbClr val="FFFF00"/>
          </a:solidFill>
          <a:ln>
            <a:solidFill>
              <a:srgbClr val="002060"/>
            </a:solidFill>
          </a:ln>
        </p:spPr>
        <p:txBody>
          <a:bodyPr wrap="square" rtlCol="0">
            <a:spAutoFit/>
          </a:bodyPr>
          <a:lstStyle/>
          <a:p>
            <a:r>
              <a:rPr lang="en-US" sz="2000" b="1" dirty="0" smtClean="0"/>
              <a:t>Strength of LIGHT getting through depends on answers to five dimensional questions:</a:t>
            </a:r>
          </a:p>
          <a:p>
            <a:pPr marL="342900" indent="-342900">
              <a:buAutoNum type="arabicPeriod"/>
            </a:pPr>
            <a:r>
              <a:rPr lang="en-US" sz="2000" b="1" dirty="0" smtClean="0"/>
              <a:t>Who the leader is</a:t>
            </a:r>
          </a:p>
          <a:p>
            <a:pPr marL="342900" indent="-342900">
              <a:buAutoNum type="arabicPeriod"/>
            </a:pPr>
            <a:r>
              <a:rPr lang="en-US" sz="2000" b="1" dirty="0" smtClean="0"/>
              <a:t>What the leader does</a:t>
            </a:r>
          </a:p>
          <a:p>
            <a:pPr marL="342900" indent="-342900">
              <a:buAutoNum type="arabicPeriod"/>
            </a:pPr>
            <a:r>
              <a:rPr lang="en-US" sz="2000" b="1" dirty="0" smtClean="0"/>
              <a:t>How the leader relates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038"/>
            <a:ext cx="8229600" cy="1020762"/>
          </a:xfrm>
        </p:spPr>
        <p:txBody>
          <a:bodyPr>
            <a:normAutofit fontScale="90000"/>
          </a:bodyPr>
          <a:lstStyle/>
          <a:p>
            <a:r>
              <a:rPr lang="en-US" b="1" dirty="0"/>
              <a:t>LIGHT</a:t>
            </a:r>
            <a:r>
              <a:rPr lang="en-US" b="1" baseline="30000" dirty="0"/>
              <a:t> © </a:t>
            </a:r>
            <a:r>
              <a:rPr lang="en-US" b="1" dirty="0" smtClean="0"/>
              <a:t>Analysis Leadership Model- </a:t>
            </a:r>
            <a:br>
              <a:rPr lang="en-US" b="1" dirty="0" smtClean="0"/>
            </a:br>
            <a:r>
              <a:rPr lang="en-US" b="1" dirty="0" smtClean="0"/>
              <a:t>Col Jessup and the Darkside</a:t>
            </a:r>
            <a:endParaRPr lang="en-US" b="1" dirty="0"/>
          </a:p>
        </p:txBody>
      </p:sp>
      <p:pic>
        <p:nvPicPr>
          <p:cNvPr id="3" name="Picture 4" descr="afewgoodmen1"/>
          <p:cNvPicPr>
            <a:picLocks noChangeAspect="1" noChangeArrowheads="1"/>
          </p:cNvPicPr>
          <p:nvPr/>
        </p:nvPicPr>
        <p:blipFill>
          <a:blip r:embed="rId3" cstate="print"/>
          <a:srcRect/>
          <a:stretch>
            <a:fillRect/>
          </a:stretch>
        </p:blipFill>
        <p:spPr bwMode="auto">
          <a:xfrm>
            <a:off x="2057400" y="1981200"/>
            <a:ext cx="3740150" cy="4243387"/>
          </a:xfrm>
          <a:prstGeom prst="rect">
            <a:avLst/>
          </a:prstGeom>
          <a:noFill/>
          <a:ln w="9525">
            <a:noFill/>
            <a:miter lim="800000"/>
            <a:headEnd/>
            <a:tailEnd/>
          </a:ln>
        </p:spPr>
      </p:pic>
      <p:sp>
        <p:nvSpPr>
          <p:cNvPr id="5" name="TextBox 4"/>
          <p:cNvSpPr txBox="1"/>
          <p:nvPr/>
        </p:nvSpPr>
        <p:spPr>
          <a:xfrm>
            <a:off x="1752600" y="6273225"/>
            <a:ext cx="4800600" cy="584775"/>
          </a:xfrm>
          <a:prstGeom prst="rect">
            <a:avLst/>
          </a:prstGeom>
          <a:noFill/>
        </p:spPr>
        <p:txBody>
          <a:bodyPr wrap="square" rtlCol="0">
            <a:spAutoFit/>
          </a:bodyPr>
          <a:lstStyle/>
          <a:p>
            <a:pPr algn="ctr"/>
            <a:r>
              <a:rPr lang="en-US" sz="3200" b="1" dirty="0" smtClean="0"/>
              <a:t>Transparent and Authentic</a:t>
            </a:r>
            <a:endParaRPr lang="en-US" sz="3200" b="1" dirty="0"/>
          </a:p>
        </p:txBody>
      </p:sp>
      <p:sp>
        <p:nvSpPr>
          <p:cNvPr id="4" name="Regular Pentagon 3"/>
          <p:cNvSpPr/>
          <p:nvPr/>
        </p:nvSpPr>
        <p:spPr>
          <a:xfrm>
            <a:off x="304800" y="914400"/>
            <a:ext cx="7543800" cy="5334000"/>
          </a:xfrm>
          <a:prstGeom prst="pentagon">
            <a:avLst/>
          </a:prstGeom>
          <a:solidFill>
            <a:schemeClr val="tx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6324600" y="1524000"/>
            <a:ext cx="2590800" cy="3785652"/>
          </a:xfrm>
          <a:prstGeom prst="rect">
            <a:avLst/>
          </a:prstGeom>
          <a:solidFill>
            <a:srgbClr val="FFFF00"/>
          </a:solidFill>
          <a:ln>
            <a:solidFill>
              <a:srgbClr val="002060"/>
            </a:solidFill>
          </a:ln>
        </p:spPr>
        <p:txBody>
          <a:bodyPr wrap="square" rtlCol="0">
            <a:spAutoFit/>
          </a:bodyPr>
          <a:lstStyle/>
          <a:p>
            <a:r>
              <a:rPr lang="en-US" sz="2000" b="1" dirty="0" smtClean="0"/>
              <a:t>Strength of LIGHT getting through depends on answers to five dimensional questions:</a:t>
            </a:r>
          </a:p>
          <a:p>
            <a:pPr marL="342900" indent="-342900">
              <a:buAutoNum type="arabicPeriod"/>
            </a:pPr>
            <a:r>
              <a:rPr lang="en-US" sz="2000" b="1" dirty="0" smtClean="0"/>
              <a:t>Who the leader is</a:t>
            </a:r>
          </a:p>
          <a:p>
            <a:pPr marL="342900" indent="-342900">
              <a:buAutoNum type="arabicPeriod"/>
            </a:pPr>
            <a:r>
              <a:rPr lang="en-US" sz="2000" b="1" dirty="0" smtClean="0"/>
              <a:t>What the leader does</a:t>
            </a:r>
          </a:p>
          <a:p>
            <a:pPr marL="342900" indent="-342900">
              <a:buAutoNum type="arabicPeriod"/>
            </a:pPr>
            <a:r>
              <a:rPr lang="en-US" sz="2000" b="1" dirty="0" smtClean="0"/>
              <a:t>How the leader relates</a:t>
            </a:r>
          </a:p>
          <a:p>
            <a:pPr marL="342900" indent="-342900">
              <a:buAutoNum type="arabicPeriod"/>
            </a:pPr>
            <a:r>
              <a:rPr lang="en-US" sz="2000" b="1" dirty="0" smtClean="0"/>
              <a:t>What drives the leader</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038"/>
            <a:ext cx="8229600" cy="1020762"/>
          </a:xfrm>
        </p:spPr>
        <p:txBody>
          <a:bodyPr>
            <a:normAutofit fontScale="90000"/>
          </a:bodyPr>
          <a:lstStyle/>
          <a:p>
            <a:r>
              <a:rPr lang="en-US" b="1" dirty="0"/>
              <a:t>LIGHT</a:t>
            </a:r>
            <a:r>
              <a:rPr lang="en-US" b="1" baseline="30000" dirty="0"/>
              <a:t> © </a:t>
            </a:r>
            <a:r>
              <a:rPr lang="en-US" b="1" dirty="0" smtClean="0"/>
              <a:t>Analysis Leadership Model</a:t>
            </a:r>
            <a:br>
              <a:rPr lang="en-US" b="1" dirty="0" smtClean="0"/>
            </a:br>
            <a:r>
              <a:rPr lang="en-US" b="1" dirty="0" smtClean="0"/>
              <a:t>Col Jessup and the Darkside</a:t>
            </a:r>
            <a:endParaRPr lang="en-US" b="1" dirty="0"/>
          </a:p>
        </p:txBody>
      </p:sp>
      <p:pic>
        <p:nvPicPr>
          <p:cNvPr id="3" name="Picture 4" descr="afewgoodmen1"/>
          <p:cNvPicPr>
            <a:picLocks noChangeAspect="1" noChangeArrowheads="1"/>
          </p:cNvPicPr>
          <p:nvPr/>
        </p:nvPicPr>
        <p:blipFill>
          <a:blip r:embed="rId3" cstate="print"/>
          <a:srcRect/>
          <a:stretch>
            <a:fillRect/>
          </a:stretch>
        </p:blipFill>
        <p:spPr bwMode="auto">
          <a:xfrm>
            <a:off x="2057400" y="1981200"/>
            <a:ext cx="3740150" cy="4243387"/>
          </a:xfrm>
          <a:prstGeom prst="rect">
            <a:avLst/>
          </a:prstGeom>
          <a:noFill/>
          <a:ln w="9525">
            <a:noFill/>
            <a:miter lim="800000"/>
            <a:headEnd/>
            <a:tailEnd/>
          </a:ln>
        </p:spPr>
      </p:pic>
      <p:sp>
        <p:nvSpPr>
          <p:cNvPr id="5" name="TextBox 4"/>
          <p:cNvSpPr txBox="1"/>
          <p:nvPr/>
        </p:nvSpPr>
        <p:spPr>
          <a:xfrm>
            <a:off x="1752600" y="6273225"/>
            <a:ext cx="4800600" cy="584775"/>
          </a:xfrm>
          <a:prstGeom prst="rect">
            <a:avLst/>
          </a:prstGeom>
          <a:noFill/>
        </p:spPr>
        <p:txBody>
          <a:bodyPr wrap="square" rtlCol="0">
            <a:spAutoFit/>
          </a:bodyPr>
          <a:lstStyle/>
          <a:p>
            <a:pPr algn="ctr"/>
            <a:r>
              <a:rPr lang="en-US" sz="3200" b="1" dirty="0" smtClean="0"/>
              <a:t>Transparent and Authentic</a:t>
            </a:r>
            <a:endParaRPr lang="en-US" sz="3200" b="1" dirty="0"/>
          </a:p>
        </p:txBody>
      </p:sp>
      <p:sp>
        <p:nvSpPr>
          <p:cNvPr id="4" name="Regular Pentagon 3"/>
          <p:cNvSpPr/>
          <p:nvPr/>
        </p:nvSpPr>
        <p:spPr>
          <a:xfrm>
            <a:off x="304800" y="914400"/>
            <a:ext cx="7543800" cy="5334000"/>
          </a:xfrm>
          <a:prstGeom prst="pentagon">
            <a:avLst/>
          </a:prstGeom>
          <a:solidFill>
            <a:schemeClr val="tx1">
              <a:alpha val="9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6324600" y="1524000"/>
            <a:ext cx="2590800" cy="4401205"/>
          </a:xfrm>
          <a:prstGeom prst="rect">
            <a:avLst/>
          </a:prstGeom>
          <a:solidFill>
            <a:srgbClr val="FFFF00"/>
          </a:solidFill>
          <a:ln>
            <a:solidFill>
              <a:srgbClr val="002060"/>
            </a:solidFill>
          </a:ln>
        </p:spPr>
        <p:txBody>
          <a:bodyPr wrap="square" rtlCol="0">
            <a:spAutoFit/>
          </a:bodyPr>
          <a:lstStyle/>
          <a:p>
            <a:r>
              <a:rPr lang="en-US" sz="2000" b="1" dirty="0" smtClean="0"/>
              <a:t>Strength of LIGHT getting through depends on answers to five dimensional questions:</a:t>
            </a:r>
          </a:p>
          <a:p>
            <a:pPr marL="342900" indent="-342900">
              <a:buAutoNum type="arabicPeriod"/>
            </a:pPr>
            <a:r>
              <a:rPr lang="en-US" sz="2000" b="1" dirty="0" smtClean="0"/>
              <a:t>Who the leader is</a:t>
            </a:r>
          </a:p>
          <a:p>
            <a:pPr marL="342900" indent="-342900">
              <a:buAutoNum type="arabicPeriod"/>
            </a:pPr>
            <a:r>
              <a:rPr lang="en-US" sz="2000" b="1" dirty="0" smtClean="0"/>
              <a:t>What the leader does</a:t>
            </a:r>
          </a:p>
          <a:p>
            <a:pPr marL="342900" indent="-342900">
              <a:buAutoNum type="arabicPeriod"/>
            </a:pPr>
            <a:r>
              <a:rPr lang="en-US" sz="2000" b="1" dirty="0" smtClean="0"/>
              <a:t>How the leader relates</a:t>
            </a:r>
          </a:p>
          <a:p>
            <a:pPr marL="342900" indent="-342900">
              <a:buAutoNum type="arabicPeriod"/>
            </a:pPr>
            <a:r>
              <a:rPr lang="en-US" sz="2000" b="1" dirty="0" smtClean="0"/>
              <a:t>What drives the leader</a:t>
            </a:r>
          </a:p>
          <a:p>
            <a:pPr marL="342900" indent="-342900">
              <a:buAutoNum type="arabicPeriod"/>
            </a:pPr>
            <a:r>
              <a:rPr lang="en-US" sz="2000" b="1" dirty="0" smtClean="0"/>
              <a:t>What the leader leaves behind</a:t>
            </a:r>
            <a:endParaRPr lang="en-US" sz="2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3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Lemon Juice Kid -</a:t>
            </a:r>
            <a:br>
              <a:rPr lang="en-US" dirty="0" smtClean="0"/>
            </a:br>
            <a:r>
              <a:rPr lang="en-US" dirty="0" smtClean="0"/>
              <a:t>A Perfect Plan</a:t>
            </a:r>
            <a:endParaRPr lang="en-US" dirty="0"/>
          </a:p>
        </p:txBody>
      </p:sp>
      <p:sp>
        <p:nvSpPr>
          <p:cNvPr id="3" name="Content Placeholder 2"/>
          <p:cNvSpPr>
            <a:spLocks noGrp="1"/>
          </p:cNvSpPr>
          <p:nvPr>
            <p:ph idx="1"/>
          </p:nvPr>
        </p:nvSpPr>
        <p:spPr>
          <a:xfrm>
            <a:off x="457200" y="1874837"/>
            <a:ext cx="8229600" cy="4525963"/>
          </a:xfrm>
        </p:spPr>
        <p:txBody>
          <a:bodyPr>
            <a:normAutofit fontScale="92500" lnSpcReduction="20000"/>
          </a:bodyPr>
          <a:lstStyle/>
          <a:p>
            <a:r>
              <a:rPr lang="en-US" dirty="0" smtClean="0"/>
              <a:t>Small time crook invoked a “can’t miss” scheme he heard about while serving time.</a:t>
            </a:r>
          </a:p>
          <a:p>
            <a:pPr marL="0" indent="0" algn="ctr">
              <a:buNone/>
            </a:pPr>
            <a:r>
              <a:rPr lang="en-US" dirty="0" smtClean="0"/>
              <a:t>“Lemon Juice makes your face invisible!”</a:t>
            </a:r>
          </a:p>
          <a:p>
            <a:endParaRPr lang="en-US" dirty="0"/>
          </a:p>
          <a:p>
            <a:r>
              <a:rPr lang="en-US" dirty="0" smtClean="0"/>
              <a:t>He tested the theory:  He covered his face with a squirt of Lemon Juice!  Took a “selfie” </a:t>
            </a:r>
            <a:r>
              <a:rPr lang="en-US" dirty="0"/>
              <a:t>with a </a:t>
            </a:r>
            <a:r>
              <a:rPr lang="en-US" dirty="0" smtClean="0"/>
              <a:t>Polaroid camera!......</a:t>
            </a:r>
          </a:p>
          <a:p>
            <a:r>
              <a:rPr lang="en-US" dirty="0" smtClean="0"/>
              <a:t>And couldn’t see himself in the picture!</a:t>
            </a:r>
          </a:p>
          <a:p>
            <a:endParaRPr lang="en-US" dirty="0" smtClean="0"/>
          </a:p>
          <a:p>
            <a:r>
              <a:rPr lang="en-US" dirty="0" smtClean="0"/>
              <a:t>Then, he robbed a bank…… and another one--</a:t>
            </a:r>
            <a:endParaRPr lang="en-US" dirty="0"/>
          </a:p>
        </p:txBody>
      </p:sp>
    </p:spTree>
    <p:extLst>
      <p:ext uri="{BB962C8B-B14F-4D97-AF65-F5344CB8AC3E}">
        <p14:creationId xmlns:p14="http://schemas.microsoft.com/office/powerpoint/2010/main" val="291068196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0200"/>
            <a:ext cx="8229600" cy="3505200"/>
          </a:xfrm>
        </p:spPr>
        <p:txBody>
          <a:bodyPr>
            <a:normAutofit/>
          </a:bodyPr>
          <a:lstStyle/>
          <a:p>
            <a:r>
              <a:rPr lang="en-US" dirty="0" smtClean="0"/>
              <a:t>But- there has to be a way out!</a:t>
            </a:r>
            <a:br>
              <a:rPr lang="en-US" dirty="0" smtClean="0"/>
            </a:br>
            <a:r>
              <a:rPr lang="en-US" dirty="0" smtClean="0"/>
              <a:t/>
            </a:r>
            <a:br>
              <a:rPr lang="en-US" dirty="0" smtClean="0"/>
            </a:br>
            <a:r>
              <a:rPr lang="en-US" dirty="0" smtClean="0"/>
              <a:t>Maybe it can be done in five steps.</a:t>
            </a:r>
            <a:br>
              <a:rPr lang="en-US" dirty="0" smtClean="0"/>
            </a:br>
            <a:r>
              <a:rPr lang="en-US" dirty="0" smtClean="0"/>
              <a:t/>
            </a:r>
            <a:br>
              <a:rPr lang="en-US" dirty="0" smtClean="0"/>
            </a:br>
            <a:r>
              <a:rPr lang="en-US" dirty="0" smtClean="0"/>
              <a:t>READY?</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457200"/>
          </a:xfrm>
        </p:spPr>
        <p:txBody>
          <a:bodyPr>
            <a:normAutofit fontScale="90000"/>
          </a:bodyPr>
          <a:lstStyle/>
          <a:p>
            <a:r>
              <a:rPr lang="en-US" b="1" dirty="0" smtClean="0"/>
              <a:t>READY Path for Staying in the LIGHT</a:t>
            </a:r>
            <a:endParaRPr lang="en-US" b="1" dirty="0"/>
          </a:p>
        </p:txBody>
      </p:sp>
      <p:sp>
        <p:nvSpPr>
          <p:cNvPr id="3" name="Content Placeholder 2"/>
          <p:cNvSpPr>
            <a:spLocks noGrp="1"/>
          </p:cNvSpPr>
          <p:nvPr>
            <p:ph idx="1"/>
          </p:nvPr>
        </p:nvSpPr>
        <p:spPr>
          <a:xfrm>
            <a:off x="381000" y="1219200"/>
            <a:ext cx="8229600" cy="5181600"/>
          </a:xfrm>
        </p:spPr>
        <p:txBody>
          <a:bodyPr>
            <a:normAutofit fontScale="85000" lnSpcReduction="10000"/>
          </a:bodyPr>
          <a:lstStyle/>
          <a:p>
            <a:r>
              <a:rPr lang="en-US" b="1" dirty="0" smtClean="0"/>
              <a:t>R</a:t>
            </a:r>
            <a:r>
              <a:rPr lang="en-US" dirty="0" smtClean="0"/>
              <a:t>ead- learn what good and bad and light and dark leadership is.  Reflect using the </a:t>
            </a:r>
            <a:r>
              <a:rPr lang="en-US" b="1" dirty="0" smtClean="0"/>
              <a:t>LIGHT</a:t>
            </a:r>
            <a:r>
              <a:rPr lang="en-US" b="1" baseline="30000" dirty="0" smtClean="0"/>
              <a:t>©</a:t>
            </a:r>
            <a:r>
              <a:rPr lang="en-US" dirty="0" smtClean="0"/>
              <a:t>.</a:t>
            </a:r>
          </a:p>
          <a:p>
            <a:endParaRPr lang="en-US" dirty="0"/>
          </a:p>
          <a:p>
            <a:r>
              <a:rPr lang="en-US" b="1" dirty="0" smtClean="0"/>
              <a:t>E</a:t>
            </a:r>
            <a:r>
              <a:rPr lang="en-US" dirty="0" smtClean="0"/>
              <a:t>xplore and expand your leadership comfort zone.</a:t>
            </a:r>
          </a:p>
          <a:p>
            <a:endParaRPr lang="en-US" dirty="0"/>
          </a:p>
          <a:p>
            <a:r>
              <a:rPr lang="en-US" b="1" dirty="0" smtClean="0"/>
              <a:t>A</a:t>
            </a:r>
            <a:r>
              <a:rPr lang="en-US" dirty="0" smtClean="0"/>
              <a:t>spire for the leadership challenge; accept and acknowledge the reality of dark tendencies.</a:t>
            </a:r>
          </a:p>
          <a:p>
            <a:endParaRPr lang="en-US" dirty="0"/>
          </a:p>
          <a:p>
            <a:r>
              <a:rPr lang="en-US" b="1" dirty="0" smtClean="0"/>
              <a:t>D</a:t>
            </a:r>
            <a:r>
              <a:rPr lang="en-US" dirty="0" smtClean="0"/>
              <a:t>iscover and appreciate diversity.  Dare to dream.</a:t>
            </a:r>
          </a:p>
          <a:p>
            <a:endParaRPr lang="en-US" dirty="0"/>
          </a:p>
          <a:p>
            <a:r>
              <a:rPr lang="en-US" b="1" dirty="0" smtClean="0"/>
              <a:t>Y</a:t>
            </a:r>
            <a:r>
              <a:rPr lang="en-US" dirty="0" smtClean="0"/>
              <a:t>ou . Authentic, Transparent and Focused on mission. </a:t>
            </a:r>
          </a:p>
          <a:p>
            <a:endParaRPr lang="en-US" dirty="0"/>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t>Stay </a:t>
            </a:r>
            <a:r>
              <a:rPr lang="en-US" b="1" dirty="0"/>
              <a:t>LIGHT</a:t>
            </a:r>
            <a:r>
              <a:rPr lang="en-US" b="1" baseline="30000" dirty="0"/>
              <a:t>©</a:t>
            </a:r>
            <a:r>
              <a:rPr lang="en-US" b="1" dirty="0" smtClean="0"/>
              <a:t> and  Be READY</a:t>
            </a:r>
            <a:endParaRPr lang="en-US" b="1" dirty="0"/>
          </a:p>
        </p:txBody>
      </p:sp>
      <p:sp>
        <p:nvSpPr>
          <p:cNvPr id="3" name="Content Placeholder 2"/>
          <p:cNvSpPr>
            <a:spLocks noGrp="1"/>
          </p:cNvSpPr>
          <p:nvPr>
            <p:ph idx="1"/>
          </p:nvPr>
        </p:nvSpPr>
        <p:spPr>
          <a:xfrm>
            <a:off x="228600" y="1295400"/>
            <a:ext cx="4191000" cy="4800600"/>
          </a:xfrm>
        </p:spPr>
        <p:txBody>
          <a:bodyPr>
            <a:normAutofit fontScale="85000" lnSpcReduction="20000"/>
          </a:bodyPr>
          <a:lstStyle/>
          <a:p>
            <a:r>
              <a:rPr lang="en-US" dirty="0" smtClean="0"/>
              <a:t>Who the leader is</a:t>
            </a:r>
          </a:p>
          <a:p>
            <a:endParaRPr lang="en-US" dirty="0"/>
          </a:p>
          <a:p>
            <a:r>
              <a:rPr lang="en-US" dirty="0" smtClean="0"/>
              <a:t>What the leader does</a:t>
            </a:r>
          </a:p>
          <a:p>
            <a:endParaRPr lang="en-US" dirty="0"/>
          </a:p>
          <a:p>
            <a:r>
              <a:rPr lang="en-US" dirty="0" smtClean="0"/>
              <a:t>How the leader relates/ communicates</a:t>
            </a:r>
          </a:p>
          <a:p>
            <a:endParaRPr lang="en-US" dirty="0"/>
          </a:p>
          <a:p>
            <a:r>
              <a:rPr lang="en-US" dirty="0" smtClean="0"/>
              <a:t>What are the leader’s motives/ drivers?</a:t>
            </a:r>
          </a:p>
          <a:p>
            <a:endParaRPr lang="en-US" dirty="0"/>
          </a:p>
          <a:p>
            <a:r>
              <a:rPr lang="en-US" dirty="0" smtClean="0"/>
              <a:t>What the leader leaves behind</a:t>
            </a:r>
          </a:p>
          <a:p>
            <a:endParaRPr lang="en-US" dirty="0"/>
          </a:p>
          <a:p>
            <a:endParaRPr lang="en-US" dirty="0"/>
          </a:p>
        </p:txBody>
      </p:sp>
      <p:sp>
        <p:nvSpPr>
          <p:cNvPr id="4" name="Content Placeholder 2"/>
          <p:cNvSpPr txBox="1">
            <a:spLocks/>
          </p:cNvSpPr>
          <p:nvPr/>
        </p:nvSpPr>
        <p:spPr>
          <a:xfrm>
            <a:off x="4953000" y="1371600"/>
            <a:ext cx="3886200" cy="4876800"/>
          </a:xfrm>
          <a:prstGeom prst="rect">
            <a:avLst/>
          </a:prstGeom>
        </p:spPr>
        <p:txBody>
          <a:bodyPr vert="horz" lIns="91440" tIns="45720" rIns="91440" bIns="45720" rtlCol="0">
            <a:normAutofit fontScale="70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1" i="0" u="none" strike="noStrike" kern="1200" cap="none" spc="0" normalizeH="0" baseline="0" noProof="0" dirty="0" smtClean="0">
                <a:ln>
                  <a:noFill/>
                </a:ln>
                <a:solidFill>
                  <a:schemeClr val="tx1"/>
                </a:solidFill>
                <a:effectLst/>
                <a:uLnTx/>
                <a:uFillTx/>
                <a:latin typeface="+mn-lt"/>
                <a:ea typeface="+mn-ea"/>
                <a:cs typeface="+mn-cs"/>
              </a:rPr>
              <a:t>R</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eflect on who you are now and want to become.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b="1" dirty="0" smtClean="0"/>
              <a:t>E</a:t>
            </a:r>
            <a:r>
              <a:rPr lang="en-US" sz="3200" dirty="0" smtClean="0"/>
              <a:t>xplore what you do and for what purpose.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b="1" dirty="0" smtClean="0"/>
              <a:t>A</a:t>
            </a:r>
            <a:r>
              <a:rPr lang="en-US" sz="3200" dirty="0" smtClean="0"/>
              <a:t>spire for higher leadership.  Build relationships through trust.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b="1" dirty="0" smtClean="0"/>
              <a:t>D</a:t>
            </a:r>
            <a:r>
              <a:rPr lang="en-US" sz="3200" dirty="0" smtClean="0"/>
              <a:t>etect, deter, and defeat Dark Drivers.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b="1" dirty="0" smtClean="0"/>
              <a:t>Y</a:t>
            </a:r>
            <a:r>
              <a:rPr lang="en-US" sz="3200" dirty="0" smtClean="0"/>
              <a:t>ou- Your followers, your organization, your mission.</a:t>
            </a: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792162"/>
          </a:xfrm>
        </p:spPr>
        <p:txBody>
          <a:bodyPr/>
          <a:lstStyle/>
          <a:p>
            <a:r>
              <a:rPr lang="en-US" b="1" dirty="0" smtClean="0"/>
              <a:t>Summary</a:t>
            </a:r>
            <a:endParaRPr lang="en-US" b="1" dirty="0"/>
          </a:p>
        </p:txBody>
      </p:sp>
      <p:sp>
        <p:nvSpPr>
          <p:cNvPr id="3" name="Content Placeholder 2"/>
          <p:cNvSpPr>
            <a:spLocks noGrp="1"/>
          </p:cNvSpPr>
          <p:nvPr>
            <p:ph idx="1"/>
          </p:nvPr>
        </p:nvSpPr>
        <p:spPr>
          <a:xfrm>
            <a:off x="457200" y="990600"/>
            <a:ext cx="8229600" cy="5334000"/>
          </a:xfrm>
        </p:spPr>
        <p:txBody>
          <a:bodyPr>
            <a:normAutofit/>
          </a:bodyPr>
          <a:lstStyle/>
          <a:p>
            <a:pPr>
              <a:lnSpc>
                <a:spcPct val="150000"/>
              </a:lnSpc>
            </a:pPr>
            <a:r>
              <a:rPr lang="en-US" dirty="0" smtClean="0"/>
              <a:t>Leadership is personal.  Focus on the Mission!</a:t>
            </a:r>
          </a:p>
          <a:p>
            <a:pPr lvl="1">
              <a:lnSpc>
                <a:spcPct val="150000"/>
              </a:lnSpc>
            </a:pPr>
            <a:r>
              <a:rPr lang="en-US" dirty="0" smtClean="0"/>
              <a:t>Transparent and Authentic</a:t>
            </a:r>
          </a:p>
          <a:p>
            <a:pPr>
              <a:lnSpc>
                <a:spcPct val="110000"/>
              </a:lnSpc>
            </a:pPr>
            <a:r>
              <a:rPr lang="en-US" dirty="0" smtClean="0"/>
              <a:t>Danger of Darkside emergence</a:t>
            </a:r>
          </a:p>
          <a:p>
            <a:pPr lvl="1">
              <a:lnSpc>
                <a:spcPct val="110000"/>
              </a:lnSpc>
            </a:pPr>
            <a:r>
              <a:rPr lang="en-US" i="1" dirty="0" smtClean="0"/>
              <a:t>You</a:t>
            </a:r>
            <a:r>
              <a:rPr lang="en-US" dirty="0" smtClean="0"/>
              <a:t> can </a:t>
            </a:r>
            <a:r>
              <a:rPr lang="en-US" b="1" i="1" dirty="0" smtClean="0"/>
              <a:t>choose</a:t>
            </a:r>
            <a:r>
              <a:rPr lang="en-US" dirty="0" smtClean="0"/>
              <a:t> to stay in the LIGHT</a:t>
            </a:r>
          </a:p>
          <a:p>
            <a:r>
              <a:rPr lang="en-US" dirty="0" smtClean="0"/>
              <a:t>Shine the </a:t>
            </a:r>
            <a:r>
              <a:rPr lang="en-US" b="1" dirty="0"/>
              <a:t>LIGHT</a:t>
            </a:r>
            <a:r>
              <a:rPr lang="en-US" b="1" baseline="30000" dirty="0"/>
              <a:t> ©</a:t>
            </a:r>
            <a:r>
              <a:rPr lang="en-US" dirty="0" smtClean="0"/>
              <a:t> on yourself</a:t>
            </a:r>
          </a:p>
          <a:p>
            <a:pPr lvl="1"/>
            <a:r>
              <a:rPr lang="en-US" dirty="0" smtClean="0"/>
              <a:t>Check where you are on the Path to the Darkside</a:t>
            </a:r>
          </a:p>
          <a:p>
            <a:pPr lvl="1"/>
            <a:r>
              <a:rPr lang="en-US" dirty="0" smtClean="0"/>
              <a:t>Choose to open the </a:t>
            </a:r>
            <a:r>
              <a:rPr lang="en-US" b="1" dirty="0"/>
              <a:t>LIGHT</a:t>
            </a:r>
            <a:r>
              <a:rPr lang="en-US" b="1" baseline="30000" dirty="0"/>
              <a:t>©</a:t>
            </a:r>
            <a:endParaRPr lang="en-US" dirty="0" smtClean="0"/>
          </a:p>
          <a:p>
            <a:pPr>
              <a:lnSpc>
                <a:spcPct val="150000"/>
              </a:lnSpc>
            </a:pPr>
            <a:r>
              <a:rPr lang="en-US" dirty="0" smtClean="0"/>
              <a:t>Stay in the </a:t>
            </a:r>
            <a:r>
              <a:rPr lang="en-US" b="1" dirty="0" smtClean="0"/>
              <a:t>LIGHT</a:t>
            </a:r>
            <a:r>
              <a:rPr lang="en-US" b="1" baseline="30000" dirty="0"/>
              <a:t>©</a:t>
            </a:r>
            <a:r>
              <a:rPr lang="en-US" dirty="0" smtClean="0"/>
              <a:t>: Remain “READY” to Lead</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References (1)</a:t>
            </a:r>
            <a:endParaRPr lang="en-US" dirty="0"/>
          </a:p>
        </p:txBody>
      </p:sp>
      <p:sp>
        <p:nvSpPr>
          <p:cNvPr id="3" name="Content Placeholder 2"/>
          <p:cNvSpPr>
            <a:spLocks noGrp="1"/>
          </p:cNvSpPr>
          <p:nvPr>
            <p:ph idx="1"/>
          </p:nvPr>
        </p:nvSpPr>
        <p:spPr>
          <a:xfrm>
            <a:off x="304800" y="990600"/>
            <a:ext cx="8534400" cy="5867400"/>
          </a:xfrm>
        </p:spPr>
        <p:txBody>
          <a:bodyPr>
            <a:normAutofit fontScale="77500" lnSpcReduction="20000"/>
          </a:bodyPr>
          <a:lstStyle/>
          <a:p>
            <a:r>
              <a:rPr lang="en-US" dirty="0" smtClean="0"/>
              <a:t>Barling, J., Christie, A., &amp; Turner, N. (2008). Pseudo-Transformational Leadership: Towards the Development and Test of </a:t>
            </a:r>
            <a:r>
              <a:rPr lang="en-US" i="1" dirty="0" smtClean="0"/>
              <a:t>a Model. Journal of Business Ethics, 81(4), 851-861. doi:10.1007/s10551-007-9552-8</a:t>
            </a:r>
            <a:r>
              <a:rPr lang="en-US" dirty="0" smtClean="0"/>
              <a:t>.</a:t>
            </a:r>
          </a:p>
          <a:p>
            <a:r>
              <a:rPr lang="en-US" dirty="0" smtClean="0"/>
              <a:t>Bass, B., &amp; Steidlmeier, P. (1999). Ethics, character, and authentic transformational leadership behavior. </a:t>
            </a:r>
            <a:r>
              <a:rPr lang="en-US" i="1" dirty="0" smtClean="0"/>
              <a:t>Leadership Quarterly</a:t>
            </a:r>
            <a:r>
              <a:rPr lang="en-US" dirty="0" smtClean="0"/>
              <a:t>, </a:t>
            </a:r>
            <a:r>
              <a:rPr lang="en-US" i="1" dirty="0" smtClean="0"/>
              <a:t>10</a:t>
            </a:r>
            <a:r>
              <a:rPr lang="en-US" dirty="0" smtClean="0"/>
              <a:t>(2), 181.</a:t>
            </a:r>
          </a:p>
          <a:p>
            <a:r>
              <a:rPr lang="en-US" dirty="0" smtClean="0"/>
              <a:t>Bennis, W. G. (2004). The seven ages of the leader.</a:t>
            </a:r>
            <a:r>
              <a:rPr lang="en-US" i="1" dirty="0" smtClean="0"/>
              <a:t> Harvard Business Review, 82</a:t>
            </a:r>
            <a:r>
              <a:rPr lang="en-US" dirty="0" smtClean="0"/>
              <a:t>(1), 46-53.</a:t>
            </a:r>
          </a:p>
          <a:p>
            <a:r>
              <a:rPr lang="en-US" dirty="0" smtClean="0"/>
              <a:t>Blanchard, K., &amp; Hersey, P. (1996, January). Great ideas revisited. </a:t>
            </a:r>
            <a:r>
              <a:rPr lang="en-US" i="1" dirty="0" smtClean="0"/>
              <a:t>Training &amp; Development, 50(1),</a:t>
            </a:r>
            <a:r>
              <a:rPr lang="en-US" dirty="0" smtClean="0"/>
              <a:t> 42. </a:t>
            </a:r>
          </a:p>
          <a:p>
            <a:r>
              <a:rPr lang="en-US" dirty="0" smtClean="0"/>
              <a:t>Clements, Christine &amp; Washbush, John B.. (1999). The two faces of leadership: considering the dark side of leader-follower dynamics. </a:t>
            </a:r>
            <a:r>
              <a:rPr lang="en-US" i="1" dirty="0" smtClean="0"/>
              <a:t>Journal of Workplace Learning, 11(5), </a:t>
            </a:r>
            <a:r>
              <a:rPr lang="en-US" dirty="0" smtClean="0"/>
              <a:t>170-175. </a:t>
            </a:r>
          </a:p>
          <a:p>
            <a:r>
              <a:rPr lang="en-US" dirty="0" smtClean="0"/>
              <a:t>Drake, R. (1985). Leadership: It's a rare blend of traits. </a:t>
            </a:r>
            <a:r>
              <a:rPr lang="en-US" i="1" dirty="0" smtClean="0"/>
              <a:t>Management Review</a:t>
            </a:r>
            <a:r>
              <a:rPr lang="en-US" dirty="0" smtClean="0"/>
              <a:t>, </a:t>
            </a:r>
            <a:r>
              <a:rPr lang="en-US" i="1" dirty="0" smtClean="0"/>
              <a:t>74</a:t>
            </a:r>
            <a:r>
              <a:rPr lang="en-US" dirty="0" smtClean="0"/>
              <a:t>(8), 24.</a:t>
            </a:r>
          </a:p>
          <a:p>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References (2)</a:t>
            </a:r>
            <a:endParaRPr lang="en-US" dirty="0"/>
          </a:p>
        </p:txBody>
      </p:sp>
      <p:sp>
        <p:nvSpPr>
          <p:cNvPr id="3" name="Content Placeholder 2"/>
          <p:cNvSpPr>
            <a:spLocks noGrp="1"/>
          </p:cNvSpPr>
          <p:nvPr>
            <p:ph idx="1"/>
          </p:nvPr>
        </p:nvSpPr>
        <p:spPr>
          <a:xfrm>
            <a:off x="381000" y="914400"/>
            <a:ext cx="8534400" cy="5791200"/>
          </a:xfrm>
        </p:spPr>
        <p:txBody>
          <a:bodyPr>
            <a:normAutofit fontScale="77500" lnSpcReduction="20000"/>
          </a:bodyPr>
          <a:lstStyle/>
          <a:p>
            <a:r>
              <a:rPr lang="en-US" dirty="0" smtClean="0"/>
              <a:t>Higgs, M. (2009). The good, the bad, and the ugly: Leadership and narcissism. </a:t>
            </a:r>
            <a:r>
              <a:rPr lang="en-US" i="1" dirty="0" smtClean="0"/>
              <a:t>Journal of Change Management, 9(2), </a:t>
            </a:r>
            <a:r>
              <a:rPr lang="en-US" dirty="0" smtClean="0"/>
              <a:t>165–178. doi:10.1080/14697010902879111</a:t>
            </a:r>
          </a:p>
          <a:p>
            <a:r>
              <a:rPr lang="en-US" dirty="0" smtClean="0"/>
              <a:t>Howell, Jane M., &amp; Avolio, Bruce J. (1992). The Ethics of Charismatic Leadership: Submission or Liberation? </a:t>
            </a:r>
            <a:r>
              <a:rPr lang="en-US" i="1" dirty="0" smtClean="0"/>
              <a:t>The Executive, 6(2),</a:t>
            </a:r>
            <a:r>
              <a:rPr lang="en-US" dirty="0" smtClean="0"/>
              <a:t> 43. </a:t>
            </a:r>
          </a:p>
          <a:p>
            <a:r>
              <a:rPr lang="en-US" dirty="0" smtClean="0"/>
              <a:t>Mumford, M. D., O'Connor, J., Clifton, T. C., Connelly, M. S., &amp; Zaccaro, S. J. (1993). Background data constructs as predictors of leadership.</a:t>
            </a:r>
            <a:r>
              <a:rPr lang="en-US" i="1" dirty="0" smtClean="0"/>
              <a:t> Human Performance, 6</a:t>
            </a:r>
            <a:r>
              <a:rPr lang="en-US" dirty="0" smtClean="0"/>
              <a:t>(2), 151. </a:t>
            </a:r>
          </a:p>
          <a:p>
            <a:r>
              <a:rPr lang="en-US" dirty="0" smtClean="0"/>
              <a:t>Popper, Micha. (2004). Leadership as relationship. </a:t>
            </a:r>
            <a:r>
              <a:rPr lang="en-US" i="1" dirty="0" smtClean="0"/>
              <a:t>Journal for the Theory of Social Behaviour </a:t>
            </a:r>
            <a:r>
              <a:rPr lang="en-US" dirty="0" smtClean="0"/>
              <a:t>34(2). 107-125.</a:t>
            </a:r>
          </a:p>
          <a:p>
            <a:r>
              <a:rPr lang="en-US" dirty="0" smtClean="0"/>
              <a:t>Singh, J. (2008). Impostors masquerading as leaders: Can the contagion be contained? </a:t>
            </a:r>
            <a:r>
              <a:rPr lang="en-US" i="1" dirty="0" smtClean="0"/>
              <a:t>Journal of Business Ethics (82), </a:t>
            </a:r>
            <a:r>
              <a:rPr lang="en-US" dirty="0" smtClean="0"/>
              <a:t>733–745. DOI 10.1007/s10551-007-9588-9</a:t>
            </a:r>
          </a:p>
          <a:p>
            <a:r>
              <a:rPr lang="en-US" dirty="0" smtClean="0"/>
              <a:t>Zaccaro, S. (2007). Trait-Based Perspectives of Leadership. </a:t>
            </a:r>
            <a:r>
              <a:rPr lang="en-US" i="1" dirty="0" smtClean="0"/>
              <a:t>American Psychologist</a:t>
            </a:r>
            <a:r>
              <a:rPr lang="en-US" dirty="0" smtClean="0"/>
              <a:t>, </a:t>
            </a:r>
            <a:r>
              <a:rPr lang="en-US" i="1" dirty="0" smtClean="0"/>
              <a:t>62</a:t>
            </a:r>
            <a:r>
              <a:rPr lang="en-US" dirty="0" smtClean="0"/>
              <a:t>(1), 6-16. doi:10.1037/0003-066X.62.1.6.</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Lemon Juice Kid -</a:t>
            </a:r>
            <a:br>
              <a:rPr lang="en-US" dirty="0" smtClean="0"/>
            </a:br>
            <a:r>
              <a:rPr lang="en-US" dirty="0" smtClean="0"/>
              <a:t>Confidence vs Competence</a:t>
            </a:r>
            <a:endParaRPr lang="en-US" dirty="0"/>
          </a:p>
        </p:txBody>
      </p:sp>
      <p:sp>
        <p:nvSpPr>
          <p:cNvPr id="3" name="Content Placeholder 2"/>
          <p:cNvSpPr>
            <a:spLocks noGrp="1"/>
          </p:cNvSpPr>
          <p:nvPr>
            <p:ph idx="1"/>
          </p:nvPr>
        </p:nvSpPr>
        <p:spPr>
          <a:xfrm>
            <a:off x="457200" y="1798637"/>
            <a:ext cx="8229600" cy="4525963"/>
          </a:xfrm>
        </p:spPr>
        <p:txBody>
          <a:bodyPr>
            <a:normAutofit/>
          </a:bodyPr>
          <a:lstStyle/>
          <a:p>
            <a:r>
              <a:rPr lang="en-US" sz="2800" dirty="0" smtClean="0"/>
              <a:t>… In broad daylight without any disguise! …..</a:t>
            </a:r>
          </a:p>
          <a:p>
            <a:endParaRPr lang="en-US" sz="2800" dirty="0" smtClean="0"/>
          </a:p>
          <a:p>
            <a:r>
              <a:rPr lang="en-US" sz="2800" dirty="0" smtClean="0"/>
              <a:t>The TV News reported the brazen robberies…</a:t>
            </a:r>
          </a:p>
          <a:p>
            <a:endParaRPr lang="en-US" sz="2800" dirty="0" smtClean="0"/>
          </a:p>
          <a:p>
            <a:r>
              <a:rPr lang="en-US" sz="2800" dirty="0" smtClean="0"/>
              <a:t>…. He was quickly apprehended!</a:t>
            </a:r>
          </a:p>
          <a:p>
            <a:endParaRPr lang="en-US" sz="2800" dirty="0" smtClean="0"/>
          </a:p>
          <a:p>
            <a:r>
              <a:rPr lang="en-US" sz="2800" dirty="0" smtClean="0"/>
              <a:t>As he was being cuffed, he kept saying- </a:t>
            </a:r>
          </a:p>
          <a:p>
            <a:pPr marL="0" indent="0" algn="ctr">
              <a:buNone/>
            </a:pPr>
            <a:r>
              <a:rPr lang="en-US" sz="2800" dirty="0" smtClean="0"/>
              <a:t>“But the juice worked!..., But…”</a:t>
            </a:r>
            <a:endParaRPr lang="en-US" sz="2800" dirty="0"/>
          </a:p>
        </p:txBody>
      </p:sp>
    </p:spTree>
    <p:extLst>
      <p:ext uri="{BB962C8B-B14F-4D97-AF65-F5344CB8AC3E}">
        <p14:creationId xmlns:p14="http://schemas.microsoft.com/office/powerpoint/2010/main" val="233483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Lemon Juice Kid -</a:t>
            </a:r>
            <a:br>
              <a:rPr lang="en-US" dirty="0"/>
            </a:br>
            <a:r>
              <a:rPr lang="en-US" dirty="0" smtClean="0"/>
              <a:t>Aha! Moment</a:t>
            </a:r>
            <a:endParaRPr lang="en-US" dirty="0"/>
          </a:p>
        </p:txBody>
      </p:sp>
      <p:sp>
        <p:nvSpPr>
          <p:cNvPr id="3" name="Content Placeholder 2"/>
          <p:cNvSpPr>
            <a:spLocks noGrp="1"/>
          </p:cNvSpPr>
          <p:nvPr>
            <p:ph idx="1"/>
          </p:nvPr>
        </p:nvSpPr>
        <p:spPr>
          <a:xfrm>
            <a:off x="457200" y="1600200"/>
            <a:ext cx="8610600" cy="5181600"/>
          </a:xfrm>
        </p:spPr>
        <p:txBody>
          <a:bodyPr>
            <a:noAutofit/>
          </a:bodyPr>
          <a:lstStyle/>
          <a:p>
            <a:r>
              <a:rPr lang="en-US" dirty="0" smtClean="0"/>
              <a:t>It takes “Competence” </a:t>
            </a:r>
            <a:r>
              <a:rPr lang="en-US" dirty="0"/>
              <a:t>to Judge </a:t>
            </a:r>
            <a:r>
              <a:rPr lang="en-US" dirty="0" smtClean="0"/>
              <a:t>“</a:t>
            </a:r>
            <a:r>
              <a:rPr lang="en-US" sz="2800" dirty="0" smtClean="0"/>
              <a:t>Incompetence</a:t>
            </a:r>
            <a:r>
              <a:rPr lang="en-US" dirty="0" smtClean="0"/>
              <a:t>”</a:t>
            </a:r>
          </a:p>
          <a:p>
            <a:endParaRPr lang="en-US" dirty="0" smtClean="0"/>
          </a:p>
          <a:p>
            <a:r>
              <a:rPr lang="en-US" dirty="0"/>
              <a:t> </a:t>
            </a:r>
            <a:r>
              <a:rPr lang="en-US" dirty="0" smtClean="0"/>
              <a:t>“</a:t>
            </a:r>
            <a:r>
              <a:rPr lang="en-US" dirty="0" err="1" smtClean="0"/>
              <a:t>Anosognosia</a:t>
            </a:r>
            <a:r>
              <a:rPr lang="en-US" dirty="0" smtClean="0"/>
              <a:t>” </a:t>
            </a:r>
          </a:p>
          <a:p>
            <a:pPr lvl="1"/>
            <a:r>
              <a:rPr lang="en-US" dirty="0" smtClean="0"/>
              <a:t>The </a:t>
            </a:r>
            <a:r>
              <a:rPr lang="en-US" dirty="0" err="1"/>
              <a:t>Anosognosic’s</a:t>
            </a:r>
            <a:r>
              <a:rPr lang="en-US" dirty="0"/>
              <a:t> Dilemma: Something’s Wrong but You’ll Never Know What It Is – </a:t>
            </a:r>
            <a:r>
              <a:rPr lang="en-US" dirty="0" smtClean="0"/>
              <a:t>Errol Morris, 	New York Times, 		June, 2010</a:t>
            </a:r>
            <a:endParaRPr lang="en-US" dirty="0"/>
          </a:p>
          <a:p>
            <a:endParaRPr lang="en-US" dirty="0" smtClean="0"/>
          </a:p>
          <a:p>
            <a:r>
              <a:rPr lang="en-US" dirty="0" smtClean="0"/>
              <a:t>Let’s look at another picture</a:t>
            </a:r>
            <a:endParaRPr lang="en-US" dirty="0"/>
          </a:p>
        </p:txBody>
      </p:sp>
    </p:spTree>
    <p:extLst>
      <p:ext uri="{BB962C8B-B14F-4D97-AF65-F5344CB8AC3E}">
        <p14:creationId xmlns:p14="http://schemas.microsoft.com/office/powerpoint/2010/main" val="13528854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8897" name="Rectangle 2"/>
          <p:cNvSpPr>
            <a:spLocks noChangeArrowheads="1"/>
          </p:cNvSpPr>
          <p:nvPr/>
        </p:nvSpPr>
        <p:spPr bwMode="auto">
          <a:xfrm>
            <a:off x="1275413" y="1341976"/>
            <a:ext cx="6629400" cy="4495800"/>
          </a:xfrm>
          <a:prstGeom prst="rect">
            <a:avLst/>
          </a:prstGeom>
          <a:solidFill>
            <a:srgbClr val="FFFF99"/>
          </a:solidFill>
          <a:ln w="9525">
            <a:noFill/>
            <a:miter lim="800000"/>
            <a:headEnd/>
            <a:tailEnd/>
          </a:ln>
        </p:spPr>
        <p:txBody>
          <a:bodyPr wrap="none" anchor="ctr"/>
          <a:lstStyle/>
          <a:p>
            <a:pPr algn="ctr" eaLnBrk="0" hangingPunct="0"/>
            <a:endParaRPr lang="en-US" sz="2000" b="0" i="0"/>
          </a:p>
        </p:txBody>
      </p:sp>
      <p:sp>
        <p:nvSpPr>
          <p:cNvPr id="224259" name="Rectangle 3"/>
          <p:cNvSpPr>
            <a:spLocks noGrp="1" noChangeArrowheads="1"/>
          </p:cNvSpPr>
          <p:nvPr>
            <p:ph type="title" idx="4294967295"/>
          </p:nvPr>
        </p:nvSpPr>
        <p:spPr>
          <a:xfrm>
            <a:off x="894413" y="685800"/>
            <a:ext cx="7391400" cy="487363"/>
          </a:xfrm>
        </p:spPr>
        <p:txBody>
          <a:bodyPr>
            <a:normAutofit fontScale="90000"/>
          </a:bodyPr>
          <a:lstStyle/>
          <a:p>
            <a:pPr>
              <a:defRPr/>
            </a:pPr>
            <a:r>
              <a:rPr lang="en-US" sz="3600" dirty="0" smtClean="0">
                <a:solidFill>
                  <a:srgbClr val="002060"/>
                </a:solidFill>
                <a:cs typeface="Times New Roman" pitchFamily="18" charset="0"/>
              </a:rPr>
              <a:t>The KNOWLEDGE Box</a:t>
            </a:r>
          </a:p>
        </p:txBody>
      </p:sp>
      <p:sp>
        <p:nvSpPr>
          <p:cNvPr id="848899" name="Text Box 4"/>
          <p:cNvSpPr txBox="1">
            <a:spLocks noChangeArrowheads="1"/>
          </p:cNvSpPr>
          <p:nvPr/>
        </p:nvSpPr>
        <p:spPr bwMode="auto">
          <a:xfrm>
            <a:off x="1720463" y="2196643"/>
            <a:ext cx="2394337" cy="1169551"/>
          </a:xfrm>
          <a:prstGeom prst="rect">
            <a:avLst/>
          </a:prstGeom>
          <a:solidFill>
            <a:schemeClr val="bg1"/>
          </a:solidFill>
          <a:ln w="25400">
            <a:solidFill>
              <a:schemeClr val="tx1"/>
            </a:solidFill>
            <a:miter lim="800000"/>
            <a:headEnd/>
            <a:tailEnd/>
          </a:ln>
        </p:spPr>
        <p:txBody>
          <a:bodyPr wrap="square">
            <a:spAutoFit/>
          </a:bodyPr>
          <a:lstStyle/>
          <a:p>
            <a:pPr eaLnBrk="0" hangingPunct="0">
              <a:spcBef>
                <a:spcPct val="50000"/>
              </a:spcBef>
            </a:pPr>
            <a:r>
              <a:rPr lang="en-US" sz="2800" i="0"/>
              <a:t>I KNOW </a:t>
            </a:r>
          </a:p>
          <a:p>
            <a:pPr eaLnBrk="0" hangingPunct="0">
              <a:spcBef>
                <a:spcPct val="50000"/>
              </a:spcBef>
            </a:pPr>
            <a:r>
              <a:rPr lang="en-US" sz="2800" i="0"/>
              <a:t>I KNOW</a:t>
            </a:r>
          </a:p>
        </p:txBody>
      </p:sp>
      <p:sp>
        <p:nvSpPr>
          <p:cNvPr id="848900" name="Text Box 5"/>
          <p:cNvSpPr txBox="1">
            <a:spLocks noChangeArrowheads="1"/>
          </p:cNvSpPr>
          <p:nvPr/>
        </p:nvSpPr>
        <p:spPr bwMode="auto">
          <a:xfrm>
            <a:off x="5181600" y="2184737"/>
            <a:ext cx="2438400" cy="1169551"/>
          </a:xfrm>
          <a:prstGeom prst="rect">
            <a:avLst/>
          </a:prstGeom>
          <a:solidFill>
            <a:schemeClr val="bg1"/>
          </a:solidFill>
          <a:ln w="25400">
            <a:solidFill>
              <a:schemeClr val="tx1"/>
            </a:solidFill>
            <a:miter lim="800000"/>
            <a:headEnd/>
            <a:tailEnd/>
          </a:ln>
        </p:spPr>
        <p:txBody>
          <a:bodyPr>
            <a:spAutoFit/>
          </a:bodyPr>
          <a:lstStyle/>
          <a:p>
            <a:pPr eaLnBrk="0" hangingPunct="0">
              <a:spcBef>
                <a:spcPct val="50000"/>
              </a:spcBef>
            </a:pPr>
            <a:r>
              <a:rPr lang="en-US" sz="2800" i="0" dirty="0"/>
              <a:t>I KNOW </a:t>
            </a:r>
          </a:p>
          <a:p>
            <a:pPr eaLnBrk="0" hangingPunct="0">
              <a:spcBef>
                <a:spcPct val="50000"/>
              </a:spcBef>
            </a:pPr>
            <a:r>
              <a:rPr lang="en-US" sz="2800" i="0" dirty="0"/>
              <a:t>I DON’T KNOW</a:t>
            </a:r>
          </a:p>
        </p:txBody>
      </p:sp>
      <p:sp>
        <p:nvSpPr>
          <p:cNvPr id="848901" name="Text Box 6"/>
          <p:cNvSpPr txBox="1">
            <a:spLocks noChangeArrowheads="1"/>
          </p:cNvSpPr>
          <p:nvPr/>
        </p:nvSpPr>
        <p:spPr bwMode="auto">
          <a:xfrm>
            <a:off x="1828800" y="3962400"/>
            <a:ext cx="2438400" cy="1169551"/>
          </a:xfrm>
          <a:prstGeom prst="rect">
            <a:avLst/>
          </a:prstGeom>
          <a:solidFill>
            <a:schemeClr val="bg1"/>
          </a:solidFill>
          <a:ln w="25400">
            <a:solidFill>
              <a:schemeClr val="tx1"/>
            </a:solidFill>
            <a:miter lim="800000"/>
            <a:headEnd/>
            <a:tailEnd/>
          </a:ln>
        </p:spPr>
        <p:txBody>
          <a:bodyPr wrap="square">
            <a:spAutoFit/>
          </a:bodyPr>
          <a:lstStyle/>
          <a:p>
            <a:pPr eaLnBrk="0" hangingPunct="0">
              <a:spcBef>
                <a:spcPct val="50000"/>
              </a:spcBef>
            </a:pPr>
            <a:r>
              <a:rPr lang="en-US" sz="2800" dirty="0"/>
              <a:t>I DON’T KNOW </a:t>
            </a:r>
            <a:endParaRPr lang="en-US" sz="2800" dirty="0" smtClean="0"/>
          </a:p>
          <a:p>
            <a:pPr eaLnBrk="0" hangingPunct="0">
              <a:spcBef>
                <a:spcPct val="50000"/>
              </a:spcBef>
            </a:pPr>
            <a:r>
              <a:rPr lang="en-US" sz="2800" dirty="0" smtClean="0"/>
              <a:t>I </a:t>
            </a:r>
            <a:r>
              <a:rPr lang="en-US" sz="2800" dirty="0"/>
              <a:t>KNOW</a:t>
            </a:r>
          </a:p>
        </p:txBody>
      </p:sp>
      <p:sp>
        <p:nvSpPr>
          <p:cNvPr id="848902" name="Text Box 7"/>
          <p:cNvSpPr txBox="1">
            <a:spLocks noChangeArrowheads="1"/>
          </p:cNvSpPr>
          <p:nvPr/>
        </p:nvSpPr>
        <p:spPr bwMode="auto">
          <a:xfrm>
            <a:off x="5181600" y="4038600"/>
            <a:ext cx="2438400" cy="1169551"/>
          </a:xfrm>
          <a:prstGeom prst="rect">
            <a:avLst/>
          </a:prstGeom>
          <a:solidFill>
            <a:schemeClr val="bg1"/>
          </a:solidFill>
          <a:ln w="25400">
            <a:solidFill>
              <a:schemeClr val="tx1"/>
            </a:solidFill>
            <a:prstDash val="sysDash"/>
            <a:miter lim="800000"/>
            <a:headEnd/>
            <a:tailEnd/>
          </a:ln>
        </p:spPr>
        <p:txBody>
          <a:bodyPr>
            <a:spAutoFit/>
          </a:bodyPr>
          <a:lstStyle/>
          <a:p>
            <a:pPr eaLnBrk="0" hangingPunct="0">
              <a:spcBef>
                <a:spcPct val="50000"/>
              </a:spcBef>
            </a:pPr>
            <a:r>
              <a:rPr lang="en-US" sz="2800" dirty="0"/>
              <a:t>I DON’T KNOW </a:t>
            </a:r>
          </a:p>
          <a:p>
            <a:pPr eaLnBrk="0" hangingPunct="0">
              <a:spcBef>
                <a:spcPct val="50000"/>
              </a:spcBef>
            </a:pPr>
            <a:r>
              <a:rPr lang="en-US" sz="2800" dirty="0"/>
              <a:t>I DON’T KNOW</a:t>
            </a:r>
          </a:p>
        </p:txBody>
      </p:sp>
    </p:spTree>
    <p:extLst>
      <p:ext uri="{BB962C8B-B14F-4D97-AF65-F5344CB8AC3E}">
        <p14:creationId xmlns:p14="http://schemas.microsoft.com/office/powerpoint/2010/main" val="1140416384"/>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752600"/>
            <a:ext cx="8229600" cy="1143000"/>
          </a:xfrm>
        </p:spPr>
        <p:txBody>
          <a:bodyPr>
            <a:normAutofit fontScale="90000"/>
          </a:bodyPr>
          <a:lstStyle/>
          <a:p>
            <a:r>
              <a:rPr lang="en-US" dirty="0" smtClean="0"/>
              <a:t>How do you know a good leader when you see one?</a:t>
            </a:r>
            <a:endParaRPr lang="en-US" dirty="0"/>
          </a:p>
        </p:txBody>
      </p:sp>
      <p:sp>
        <p:nvSpPr>
          <p:cNvPr id="3" name="Title 1"/>
          <p:cNvSpPr txBox="1">
            <a:spLocks/>
          </p:cNvSpPr>
          <p:nvPr/>
        </p:nvSpPr>
        <p:spPr>
          <a:xfrm>
            <a:off x="609600" y="3657600"/>
            <a:ext cx="8229600" cy="1143000"/>
          </a:xfrm>
          <a:prstGeom prst="rect">
            <a:avLst/>
          </a:prstGeom>
        </p:spPr>
        <p:txBody>
          <a:bodyPr vert="horz" lIns="91440" tIns="45720" rIns="91440" bIns="45720" rtlCol="0" anchor="ct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What is your philosophy about people?</a:t>
            </a:r>
          </a:p>
        </p:txBody>
      </p:sp>
      <p:sp>
        <p:nvSpPr>
          <p:cNvPr id="4" name="Title 1"/>
          <p:cNvSpPr txBox="1">
            <a:spLocks/>
          </p:cNvSpPr>
          <p:nvPr/>
        </p:nvSpPr>
        <p:spPr>
          <a:xfrm>
            <a:off x="685800" y="2819400"/>
            <a:ext cx="8229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a:t>
            </a:r>
            <a:endParaRPr lang="en-US" dirty="0"/>
          </a:p>
        </p:txBody>
      </p:sp>
    </p:spTree>
    <p:extLst>
      <p:ext uri="{BB962C8B-B14F-4D97-AF65-F5344CB8AC3E}">
        <p14:creationId xmlns:p14="http://schemas.microsoft.com/office/powerpoint/2010/main" val="31581341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274638"/>
            <a:ext cx="8229600" cy="1143000"/>
          </a:xfrm>
        </p:spPr>
        <p:txBody>
          <a:bodyPr>
            <a:normAutofit/>
          </a:bodyPr>
          <a:lstStyle/>
          <a:p>
            <a:r>
              <a:rPr lang="en-US" dirty="0"/>
              <a:t>Do we all possess a “Darkside</a:t>
            </a:r>
            <a:r>
              <a:rPr lang="en-US" dirty="0" smtClean="0"/>
              <a:t>”?</a:t>
            </a:r>
            <a:endParaRPr lang="en-US"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95600" y="1219200"/>
            <a:ext cx="3581400" cy="4560316"/>
          </a:xfrm>
          <a:prstGeom prst="rect">
            <a:avLst/>
          </a:prstGeom>
        </p:spPr>
      </p:pic>
      <p:sp>
        <p:nvSpPr>
          <p:cNvPr id="4" name="TextBox 3"/>
          <p:cNvSpPr txBox="1"/>
          <p:nvPr/>
        </p:nvSpPr>
        <p:spPr>
          <a:xfrm>
            <a:off x="228600" y="6172200"/>
            <a:ext cx="8915400" cy="430887"/>
          </a:xfrm>
          <a:prstGeom prst="rect">
            <a:avLst/>
          </a:prstGeom>
          <a:noFill/>
        </p:spPr>
        <p:txBody>
          <a:bodyPr wrap="square" rtlCol="0">
            <a:spAutoFit/>
          </a:bodyPr>
          <a:lstStyle/>
          <a:p>
            <a:pPr algn="ctr"/>
            <a:r>
              <a:rPr lang="en-US" sz="2200" dirty="0" smtClean="0"/>
              <a:t>“Once you start down the Darkside…. Forever will it dominate your destiny”</a:t>
            </a:r>
            <a:endParaRPr lang="en-US" sz="2200" dirty="0"/>
          </a:p>
        </p:txBody>
      </p:sp>
    </p:spTree>
    <p:extLst>
      <p:ext uri="{BB962C8B-B14F-4D97-AF65-F5344CB8AC3E}">
        <p14:creationId xmlns:p14="http://schemas.microsoft.com/office/powerpoint/2010/main" val="33079873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05000" y="381000"/>
            <a:ext cx="4572000" cy="566738"/>
          </a:xfrm>
        </p:spPr>
        <p:txBody>
          <a:bodyPr>
            <a:noAutofit/>
          </a:bodyPr>
          <a:lstStyle/>
          <a:p>
            <a:pPr algn="ctr"/>
            <a:r>
              <a:rPr lang="en-US" sz="4000" dirty="0" smtClean="0"/>
              <a:t>A Few Good Men</a:t>
            </a:r>
            <a:endParaRPr lang="en-US" sz="4000" dirty="0"/>
          </a:p>
        </p:txBody>
      </p:sp>
      <p:sp>
        <p:nvSpPr>
          <p:cNvPr id="6" name="Text Placeholder 5"/>
          <p:cNvSpPr>
            <a:spLocks noGrp="1"/>
          </p:cNvSpPr>
          <p:nvPr>
            <p:ph type="body" sz="half" idx="2"/>
          </p:nvPr>
        </p:nvSpPr>
        <p:spPr>
          <a:xfrm>
            <a:off x="4191000" y="914400"/>
            <a:ext cx="4724400" cy="5943600"/>
          </a:xfrm>
        </p:spPr>
        <p:txBody>
          <a:bodyPr>
            <a:noAutofit/>
          </a:bodyPr>
          <a:lstStyle/>
          <a:p>
            <a:r>
              <a:rPr lang="en-US" sz="1800" dirty="0" smtClean="0"/>
              <a:t>Son, we live in a world that has walls, and those walls have to be guarded by men with guns. Who's gonna do it? You Zook? You, Lt. Weinburg? I have a greater responsibility than you could possibly fathom. You weep for Santiago, and you curse the marines. You have that luxury. You have the luxury of not knowing what I know. That Santiago's death, while tragic, probably saved lives. … You don't want the truth because deep down in places you don't talk about at parties, you want me on that wall, you need me on that wall. We use words like honor, code, loyalty. We use these words as the backbone of a life spent defending something. You use them as a punchline. I have neither the time nor the inclination to explain myself to a man who rises and sleeps under the blanket of the very freedom that I provide, and then questions the manner in which I provide it. I would rather you just said thank you, and went on your way….</a:t>
            </a:r>
            <a:endParaRPr lang="en-US" sz="1600" dirty="0"/>
          </a:p>
        </p:txBody>
      </p:sp>
      <p:pic>
        <p:nvPicPr>
          <p:cNvPr id="7" name="Picture 4" descr="afewgoodmen1"/>
          <p:cNvPicPr>
            <a:picLocks noChangeAspect="1" noChangeArrowheads="1"/>
          </p:cNvPicPr>
          <p:nvPr/>
        </p:nvPicPr>
        <p:blipFill>
          <a:blip r:embed="rId3" cstate="print"/>
          <a:srcRect/>
          <a:stretch>
            <a:fillRect/>
          </a:stretch>
        </p:blipFill>
        <p:spPr bwMode="auto">
          <a:xfrm>
            <a:off x="381000" y="1066800"/>
            <a:ext cx="3740150" cy="4243387"/>
          </a:xfrm>
          <a:prstGeom prst="rect">
            <a:avLst/>
          </a:prstGeom>
          <a:noFill/>
          <a:ln w="9525">
            <a:noFill/>
            <a:miter lim="800000"/>
            <a:headEnd/>
            <a:tailEnd/>
          </a:ln>
        </p:spPr>
      </p:pic>
      <p:sp>
        <p:nvSpPr>
          <p:cNvPr id="8" name="Text Box 6"/>
          <p:cNvSpPr txBox="1">
            <a:spLocks noChangeArrowheads="1"/>
          </p:cNvSpPr>
          <p:nvPr/>
        </p:nvSpPr>
        <p:spPr bwMode="auto">
          <a:xfrm>
            <a:off x="396875" y="5751513"/>
            <a:ext cx="3654425" cy="423862"/>
          </a:xfrm>
          <a:prstGeom prst="rect">
            <a:avLst/>
          </a:prstGeom>
          <a:noFill/>
          <a:ln w="57150">
            <a:solidFill>
              <a:schemeClr val="tx1"/>
            </a:solidFill>
            <a:miter lim="800000"/>
            <a:headEnd/>
            <a:tailEnd/>
          </a:ln>
          <a:effectLst/>
        </p:spPr>
        <p:txBody>
          <a:bodyPr>
            <a:spAutoFit/>
          </a:bodyPr>
          <a:lstStyle/>
          <a:p>
            <a:pPr algn="ctr">
              <a:spcBef>
                <a:spcPct val="50000"/>
              </a:spcBef>
            </a:pPr>
            <a:r>
              <a:rPr lang="en-US" sz="1800" b="1" dirty="0"/>
              <a:t>You Can’t Handle the Truth!</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1325</TotalTime>
  <Words>2859</Words>
  <Application>Microsoft Office PowerPoint</Application>
  <PresentationFormat>On-screen Show (4:3)</PresentationFormat>
  <Paragraphs>416</Paragraphs>
  <Slides>35</Slides>
  <Notes>31</Notes>
  <HiddenSlides>2</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37" baseType="lpstr">
      <vt:lpstr>Office Theme</vt:lpstr>
      <vt:lpstr>Slide</vt:lpstr>
      <vt:lpstr>Exposing the Darkside of Leadership with LIGHT©</vt:lpstr>
      <vt:lpstr>Agenda</vt:lpstr>
      <vt:lpstr>The Lemon Juice Kid - A Perfect Plan</vt:lpstr>
      <vt:lpstr>The Lemon Juice Kid - Confidence vs Competence</vt:lpstr>
      <vt:lpstr>The Lemon Juice Kid - Aha! Moment</vt:lpstr>
      <vt:lpstr>The KNOWLEDGE Box</vt:lpstr>
      <vt:lpstr>How do you know a good leader when you see one?</vt:lpstr>
      <vt:lpstr>Do we all possess a “Darkside”?</vt:lpstr>
      <vt:lpstr>A Few Good Men</vt:lpstr>
      <vt:lpstr>Dichotomy of Leadership</vt:lpstr>
      <vt:lpstr>Must all be “Dark”?</vt:lpstr>
      <vt:lpstr>Reflection</vt:lpstr>
      <vt:lpstr>Areas to Explore</vt:lpstr>
      <vt:lpstr>Why?</vt:lpstr>
      <vt:lpstr>Dimensions of Leadership</vt:lpstr>
      <vt:lpstr>Discerning LIGHT from DARK:  A LIGHT©  model</vt:lpstr>
      <vt:lpstr>LIGHT© as a Life “Filter”</vt:lpstr>
      <vt:lpstr>LIGHT© Analysis Leadership Model</vt:lpstr>
      <vt:lpstr>A “Filter” for Leadership Assessment Col Nathan R. Jessup, USMC </vt:lpstr>
      <vt:lpstr>The Darkside Path - Questions</vt:lpstr>
      <vt:lpstr>Factors -“Conditions”-  in Leader Development: Additive for LIGHT or Deterring  for the Dark?</vt:lpstr>
      <vt:lpstr>How to “Fit” the Model to the Picture?</vt:lpstr>
      <vt:lpstr>The LIGHT© Filter on a “Good” Leader</vt:lpstr>
      <vt:lpstr>Dark Leaders May Have Slivers of Light that Blind Their Followers</vt:lpstr>
      <vt:lpstr>LIGHT© Analysis Leadership Model-  Col Jessup and the Darkside</vt:lpstr>
      <vt:lpstr>LIGHT© Analysis Leadership Model-  Col Jessup and the Darkside</vt:lpstr>
      <vt:lpstr>LIGHT© Analysis Leadership Model- Col Jessup and the Darkside</vt:lpstr>
      <vt:lpstr>LIGHT © Analysis Leadership Model-  Col Jessup and the Darkside</vt:lpstr>
      <vt:lpstr>LIGHT © Analysis Leadership Model Col Jessup and the Darkside</vt:lpstr>
      <vt:lpstr>But- there has to be a way out!  Maybe it can be done in five steps.  READY?</vt:lpstr>
      <vt:lpstr>READY Path for Staying in the LIGHT</vt:lpstr>
      <vt:lpstr>Stay LIGHT© and  Be READY</vt:lpstr>
      <vt:lpstr>Summary</vt:lpstr>
      <vt:lpstr>References (1)</vt:lpstr>
      <vt:lpstr>References (2)</vt:lpstr>
    </vt:vector>
  </TitlesOfParts>
  <Company>DRC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Darkside of Leadership: Using LIGHT to Expose its Evil</dc:title>
  <dc:creator>david brown</dc:creator>
  <cp:lastModifiedBy>David Brown</cp:lastModifiedBy>
  <cp:revision>112</cp:revision>
  <dcterms:created xsi:type="dcterms:W3CDTF">2010-12-11T04:03:43Z</dcterms:created>
  <dcterms:modified xsi:type="dcterms:W3CDTF">2016-03-15T00:04:48Z</dcterms:modified>
</cp:coreProperties>
</file>